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301" r:id="rId3"/>
    <p:sldId id="294" r:id="rId4"/>
    <p:sldId id="295" r:id="rId5"/>
    <p:sldId id="296" r:id="rId6"/>
    <p:sldId id="297" r:id="rId7"/>
    <p:sldId id="298" r:id="rId8"/>
    <p:sldId id="299" r:id="rId9"/>
    <p:sldId id="300" r:id="rId10"/>
    <p:sldId id="293" r:id="rId11"/>
    <p:sldId id="257" r:id="rId12"/>
    <p:sldId id="258" r:id="rId13"/>
    <p:sldId id="280" r:id="rId14"/>
    <p:sldId id="275" r:id="rId15"/>
    <p:sldId id="276" r:id="rId16"/>
    <p:sldId id="286" r:id="rId17"/>
    <p:sldId id="283" r:id="rId18"/>
    <p:sldId id="287" r:id="rId19"/>
    <p:sldId id="277" r:id="rId20"/>
    <p:sldId id="259" r:id="rId21"/>
    <p:sldId id="288" r:id="rId22"/>
    <p:sldId id="279" r:id="rId23"/>
    <p:sldId id="289" r:id="rId24"/>
    <p:sldId id="260" r:id="rId25"/>
    <p:sldId id="262" r:id="rId26"/>
    <p:sldId id="261" r:id="rId27"/>
    <p:sldId id="266" r:id="rId28"/>
    <p:sldId id="268" r:id="rId29"/>
    <p:sldId id="290" r:id="rId30"/>
    <p:sldId id="270" r:id="rId31"/>
    <p:sldId id="271" r:id="rId32"/>
    <p:sldId id="272" r:id="rId33"/>
    <p:sldId id="273" r:id="rId34"/>
    <p:sldId id="291" r:id="rId35"/>
    <p:sldId id="274" r:id="rId36"/>
    <p:sldId id="303" r:id="rId37"/>
    <p:sldId id="302" r:id="rId38"/>
    <p:sldId id="2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EDF485-A9F0-4937-8D15-4A4CA99C9C4E}" type="datetimeFigureOut">
              <a:rPr lang="en-IN" smtClean="0"/>
              <a:t>17-12-2021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B6BA6C-A30E-4FD2-BEFA-EA5212A7A591}" type="slidenum">
              <a:rPr lang="en-IN" smtClean="0"/>
              <a:t>‹#›</a:t>
            </a:fld>
            <a:endParaRPr lang="en-IN"/>
          </a:p>
        </p:txBody>
      </p:sp>
    </p:spTree>
    <p:extLst>
      <p:ext uri="{BB962C8B-B14F-4D97-AF65-F5344CB8AC3E}">
        <p14:creationId xmlns:p14="http://schemas.microsoft.com/office/powerpoint/2010/main" val="3189335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CB6BA6C-A30E-4FD2-BEFA-EA5212A7A591}" type="slidenum">
              <a:rPr lang="en-IN" smtClean="0"/>
              <a:t>10</a:t>
            </a:fld>
            <a:endParaRPr lang="en-IN"/>
          </a:p>
        </p:txBody>
      </p:sp>
    </p:spTree>
    <p:extLst>
      <p:ext uri="{BB962C8B-B14F-4D97-AF65-F5344CB8AC3E}">
        <p14:creationId xmlns:p14="http://schemas.microsoft.com/office/powerpoint/2010/main" val="2395335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489E8C8-CCC5-4E69-8BBE-C702C10E6BF8}" type="datetimeFigureOut">
              <a:rPr lang="en-IN" smtClean="0"/>
              <a:t>17-12-2021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CCB895-3279-4F03-8D6F-880225D381DC}" type="slidenum">
              <a:rPr lang="en-IN" smtClean="0"/>
              <a:t>‹#›</a:t>
            </a:fld>
            <a:endParaRPr lang="en-IN"/>
          </a:p>
        </p:txBody>
      </p:sp>
    </p:spTree>
    <p:extLst>
      <p:ext uri="{BB962C8B-B14F-4D97-AF65-F5344CB8AC3E}">
        <p14:creationId xmlns:p14="http://schemas.microsoft.com/office/powerpoint/2010/main" val="1947645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489E8C8-CCC5-4E69-8BBE-C702C10E6BF8}" type="datetimeFigureOut">
              <a:rPr lang="en-IN" smtClean="0"/>
              <a:t>17-12-2021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CCB895-3279-4F03-8D6F-880225D381DC}" type="slidenum">
              <a:rPr lang="en-IN" smtClean="0"/>
              <a:t>‹#›</a:t>
            </a:fld>
            <a:endParaRPr lang="en-IN"/>
          </a:p>
        </p:txBody>
      </p:sp>
    </p:spTree>
    <p:extLst>
      <p:ext uri="{BB962C8B-B14F-4D97-AF65-F5344CB8AC3E}">
        <p14:creationId xmlns:p14="http://schemas.microsoft.com/office/powerpoint/2010/main" val="4215380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489E8C8-CCC5-4E69-8BBE-C702C10E6BF8}" type="datetimeFigureOut">
              <a:rPr lang="en-IN" smtClean="0"/>
              <a:t>17-12-2021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CCB895-3279-4F03-8D6F-880225D381DC}" type="slidenum">
              <a:rPr lang="en-IN" smtClean="0"/>
              <a:t>‹#›</a:t>
            </a:fld>
            <a:endParaRPr lang="en-IN"/>
          </a:p>
        </p:txBody>
      </p:sp>
    </p:spTree>
    <p:extLst>
      <p:ext uri="{BB962C8B-B14F-4D97-AF65-F5344CB8AC3E}">
        <p14:creationId xmlns:p14="http://schemas.microsoft.com/office/powerpoint/2010/main" val="4225704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489E8C8-CCC5-4E69-8BBE-C702C10E6BF8}" type="datetimeFigureOut">
              <a:rPr lang="en-IN" smtClean="0"/>
              <a:t>17-12-2021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CCB895-3279-4F03-8D6F-880225D381DC}" type="slidenum">
              <a:rPr lang="en-IN" smtClean="0"/>
              <a:t>‹#›</a:t>
            </a:fld>
            <a:endParaRPr lang="en-IN"/>
          </a:p>
        </p:txBody>
      </p:sp>
    </p:spTree>
    <p:extLst>
      <p:ext uri="{BB962C8B-B14F-4D97-AF65-F5344CB8AC3E}">
        <p14:creationId xmlns:p14="http://schemas.microsoft.com/office/powerpoint/2010/main" val="514547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89E8C8-CCC5-4E69-8BBE-C702C10E6BF8}" type="datetimeFigureOut">
              <a:rPr lang="en-IN" smtClean="0"/>
              <a:t>17-12-2021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CCB895-3279-4F03-8D6F-880225D381DC}" type="slidenum">
              <a:rPr lang="en-IN" smtClean="0"/>
              <a:t>‹#›</a:t>
            </a:fld>
            <a:endParaRPr lang="en-IN"/>
          </a:p>
        </p:txBody>
      </p:sp>
    </p:spTree>
    <p:extLst>
      <p:ext uri="{BB962C8B-B14F-4D97-AF65-F5344CB8AC3E}">
        <p14:creationId xmlns:p14="http://schemas.microsoft.com/office/powerpoint/2010/main" val="2764816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489E8C8-CCC5-4E69-8BBE-C702C10E6BF8}" type="datetimeFigureOut">
              <a:rPr lang="en-IN" smtClean="0"/>
              <a:t>17-12-2021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CCB895-3279-4F03-8D6F-880225D381DC}" type="slidenum">
              <a:rPr lang="en-IN" smtClean="0"/>
              <a:t>‹#›</a:t>
            </a:fld>
            <a:endParaRPr lang="en-IN"/>
          </a:p>
        </p:txBody>
      </p:sp>
    </p:spTree>
    <p:extLst>
      <p:ext uri="{BB962C8B-B14F-4D97-AF65-F5344CB8AC3E}">
        <p14:creationId xmlns:p14="http://schemas.microsoft.com/office/powerpoint/2010/main" val="975015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489E8C8-CCC5-4E69-8BBE-C702C10E6BF8}" type="datetimeFigureOut">
              <a:rPr lang="en-IN" smtClean="0"/>
              <a:t>17-12-2021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CCCB895-3279-4F03-8D6F-880225D381DC}" type="slidenum">
              <a:rPr lang="en-IN" smtClean="0"/>
              <a:t>‹#›</a:t>
            </a:fld>
            <a:endParaRPr lang="en-IN"/>
          </a:p>
        </p:txBody>
      </p:sp>
    </p:spTree>
    <p:extLst>
      <p:ext uri="{BB962C8B-B14F-4D97-AF65-F5344CB8AC3E}">
        <p14:creationId xmlns:p14="http://schemas.microsoft.com/office/powerpoint/2010/main" val="1616661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489E8C8-CCC5-4E69-8BBE-C702C10E6BF8}" type="datetimeFigureOut">
              <a:rPr lang="en-IN" smtClean="0"/>
              <a:t>17-12-2021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CCCB895-3279-4F03-8D6F-880225D381DC}" type="slidenum">
              <a:rPr lang="en-IN" smtClean="0"/>
              <a:t>‹#›</a:t>
            </a:fld>
            <a:endParaRPr lang="en-IN"/>
          </a:p>
        </p:txBody>
      </p:sp>
    </p:spTree>
    <p:extLst>
      <p:ext uri="{BB962C8B-B14F-4D97-AF65-F5344CB8AC3E}">
        <p14:creationId xmlns:p14="http://schemas.microsoft.com/office/powerpoint/2010/main" val="3941432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89E8C8-CCC5-4E69-8BBE-C702C10E6BF8}" type="datetimeFigureOut">
              <a:rPr lang="en-IN" smtClean="0"/>
              <a:t>17-12-2021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CCCB895-3279-4F03-8D6F-880225D381DC}" type="slidenum">
              <a:rPr lang="en-IN" smtClean="0"/>
              <a:t>‹#›</a:t>
            </a:fld>
            <a:endParaRPr lang="en-IN"/>
          </a:p>
        </p:txBody>
      </p:sp>
    </p:spTree>
    <p:extLst>
      <p:ext uri="{BB962C8B-B14F-4D97-AF65-F5344CB8AC3E}">
        <p14:creationId xmlns:p14="http://schemas.microsoft.com/office/powerpoint/2010/main" val="2180136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89E8C8-CCC5-4E69-8BBE-C702C10E6BF8}" type="datetimeFigureOut">
              <a:rPr lang="en-IN" smtClean="0"/>
              <a:t>17-12-2021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CCB895-3279-4F03-8D6F-880225D381DC}" type="slidenum">
              <a:rPr lang="en-IN" smtClean="0"/>
              <a:t>‹#›</a:t>
            </a:fld>
            <a:endParaRPr lang="en-IN"/>
          </a:p>
        </p:txBody>
      </p:sp>
    </p:spTree>
    <p:extLst>
      <p:ext uri="{BB962C8B-B14F-4D97-AF65-F5344CB8AC3E}">
        <p14:creationId xmlns:p14="http://schemas.microsoft.com/office/powerpoint/2010/main" val="1825134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89E8C8-CCC5-4E69-8BBE-C702C10E6BF8}" type="datetimeFigureOut">
              <a:rPr lang="en-IN" smtClean="0"/>
              <a:t>17-12-2021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CCB895-3279-4F03-8D6F-880225D381DC}" type="slidenum">
              <a:rPr lang="en-IN" smtClean="0"/>
              <a:t>‹#›</a:t>
            </a:fld>
            <a:endParaRPr lang="en-IN"/>
          </a:p>
        </p:txBody>
      </p:sp>
    </p:spTree>
    <p:extLst>
      <p:ext uri="{BB962C8B-B14F-4D97-AF65-F5344CB8AC3E}">
        <p14:creationId xmlns:p14="http://schemas.microsoft.com/office/powerpoint/2010/main" val="619241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89E8C8-CCC5-4E69-8BBE-C702C10E6BF8}" type="datetimeFigureOut">
              <a:rPr lang="en-IN" smtClean="0"/>
              <a:t>17-12-2021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CCB895-3279-4F03-8D6F-880225D381DC}" type="slidenum">
              <a:rPr lang="en-IN" smtClean="0"/>
              <a:t>‹#›</a:t>
            </a:fld>
            <a:endParaRPr lang="en-IN"/>
          </a:p>
        </p:txBody>
      </p:sp>
    </p:spTree>
    <p:extLst>
      <p:ext uri="{BB962C8B-B14F-4D97-AF65-F5344CB8AC3E}">
        <p14:creationId xmlns:p14="http://schemas.microsoft.com/office/powerpoint/2010/main" val="21080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5409" y="1381369"/>
            <a:ext cx="9144000" cy="2201424"/>
          </a:xfrm>
        </p:spPr>
        <p:txBody>
          <a:bodyPr>
            <a:normAutofit/>
          </a:bodyPr>
          <a:lstStyle/>
          <a:p>
            <a:r>
              <a:rPr lang="en-IN" sz="4800" dirty="0" smtClean="0"/>
              <a:t>Business Process Intelligence Challenge </a:t>
            </a:r>
            <a:r>
              <a:rPr lang="en-IN" sz="4000" dirty="0" smtClean="0"/>
              <a:t>(BPIC) </a:t>
            </a:r>
            <a:r>
              <a:rPr lang="en-IN" sz="4800" dirty="0" smtClean="0"/>
              <a:t>2013 Open Problems</a:t>
            </a:r>
            <a:endParaRPr lang="en-IN" sz="4800" dirty="0"/>
          </a:p>
        </p:txBody>
      </p:sp>
      <p:sp>
        <p:nvSpPr>
          <p:cNvPr id="3" name="TextBox 2"/>
          <p:cNvSpPr txBox="1"/>
          <p:nvPr/>
        </p:nvSpPr>
        <p:spPr>
          <a:xfrm>
            <a:off x="6787166" y="4250029"/>
            <a:ext cx="4310277" cy="2031325"/>
          </a:xfrm>
          <a:prstGeom prst="rect">
            <a:avLst/>
          </a:prstGeom>
          <a:noFill/>
        </p:spPr>
        <p:txBody>
          <a:bodyPr wrap="square" rtlCol="0">
            <a:spAutoFit/>
          </a:bodyPr>
          <a:lstStyle/>
          <a:p>
            <a:r>
              <a:rPr lang="en-IN" dirty="0" smtClean="0"/>
              <a:t>Presented by Group 3:</a:t>
            </a:r>
          </a:p>
          <a:p>
            <a:endParaRPr lang="en-IN" dirty="0" smtClean="0"/>
          </a:p>
          <a:p>
            <a:r>
              <a:rPr lang="en-IN" dirty="0" smtClean="0"/>
              <a:t>Group members</a:t>
            </a:r>
          </a:p>
          <a:p>
            <a:r>
              <a:rPr lang="en-IN" dirty="0" err="1" smtClean="0"/>
              <a:t>Md</a:t>
            </a:r>
            <a:r>
              <a:rPr lang="en-IN" dirty="0" smtClean="0"/>
              <a:t> </a:t>
            </a:r>
            <a:r>
              <a:rPr lang="en-IN" dirty="0" err="1" smtClean="0"/>
              <a:t>Ziauddin</a:t>
            </a:r>
            <a:r>
              <a:rPr lang="en-IN" dirty="0" smtClean="0"/>
              <a:t> </a:t>
            </a:r>
            <a:r>
              <a:rPr lang="en-IN" dirty="0" err="1" smtClean="0"/>
              <a:t>Ridoy</a:t>
            </a:r>
            <a:r>
              <a:rPr lang="en-IN" dirty="0" smtClean="0"/>
              <a:t> </a:t>
            </a:r>
            <a:r>
              <a:rPr lang="en-IN" dirty="0"/>
              <a:t>- </a:t>
            </a:r>
            <a:r>
              <a:rPr lang="en-IN" dirty="0" smtClean="0"/>
              <a:t>220100676</a:t>
            </a:r>
          </a:p>
          <a:p>
            <a:r>
              <a:rPr lang="en-IN" dirty="0" err="1"/>
              <a:t>Sudheer</a:t>
            </a:r>
            <a:r>
              <a:rPr lang="en-IN" dirty="0"/>
              <a:t> Kumar </a:t>
            </a:r>
            <a:r>
              <a:rPr lang="en-IN" dirty="0" err="1"/>
              <a:t>Ala</a:t>
            </a:r>
            <a:r>
              <a:rPr lang="en-IN" dirty="0"/>
              <a:t> </a:t>
            </a:r>
            <a:r>
              <a:rPr lang="en-IN" dirty="0" smtClean="0"/>
              <a:t>– 220200904</a:t>
            </a:r>
          </a:p>
          <a:p>
            <a:r>
              <a:rPr lang="en-IN" dirty="0" err="1"/>
              <a:t>Nishikanth</a:t>
            </a:r>
            <a:r>
              <a:rPr lang="en-IN" dirty="0"/>
              <a:t> </a:t>
            </a:r>
            <a:r>
              <a:rPr lang="en-IN" dirty="0" err="1"/>
              <a:t>Palaka</a:t>
            </a:r>
            <a:r>
              <a:rPr lang="en-IN" dirty="0"/>
              <a:t> - 220200940 </a:t>
            </a:r>
            <a:endParaRPr lang="en-IN" dirty="0" smtClean="0"/>
          </a:p>
          <a:p>
            <a:r>
              <a:rPr lang="en-IN" dirty="0" err="1" smtClean="0"/>
              <a:t>Aneesa</a:t>
            </a:r>
            <a:r>
              <a:rPr lang="en-IN" dirty="0" smtClean="0"/>
              <a:t> Sultana </a:t>
            </a:r>
            <a:r>
              <a:rPr lang="en-IN" dirty="0" err="1" smtClean="0"/>
              <a:t>Jagaraspalli</a:t>
            </a:r>
            <a:r>
              <a:rPr lang="en-IN" dirty="0" smtClean="0"/>
              <a:t> - </a:t>
            </a:r>
            <a:r>
              <a:rPr lang="en-IN" dirty="0" smtClean="0"/>
              <a:t>220201586</a:t>
            </a:r>
            <a:endParaRPr lang="en-IN" dirty="0" smtClean="0"/>
          </a:p>
        </p:txBody>
      </p:sp>
    </p:spTree>
    <p:extLst>
      <p:ext uri="{BB962C8B-B14F-4D97-AF65-F5344CB8AC3E}">
        <p14:creationId xmlns:p14="http://schemas.microsoft.com/office/powerpoint/2010/main" val="30760622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r>
            <a:br>
              <a:rPr lang="en-IN" dirty="0"/>
            </a:br>
            <a:endParaRPr lang="en-IN" dirty="0"/>
          </a:p>
        </p:txBody>
      </p:sp>
      <p:pic>
        <p:nvPicPr>
          <p:cNvPr id="4" name="Content Placeholder 3"/>
          <p:cNvPicPr>
            <a:picLocks noGrp="1" noChangeAspect="1"/>
          </p:cNvPicPr>
          <p:nvPr>
            <p:ph idx="1"/>
          </p:nvPr>
        </p:nvPicPr>
        <p:blipFill rotWithShape="1">
          <a:blip r:embed="rId3"/>
          <a:srcRect l="3021" t="11667" r="2665" b="5726"/>
          <a:stretch/>
        </p:blipFill>
        <p:spPr>
          <a:xfrm>
            <a:off x="1072055" y="1387366"/>
            <a:ext cx="10074166" cy="4887310"/>
          </a:xfrm>
          <a:prstGeom prst="rect">
            <a:avLst/>
          </a:prstGeom>
        </p:spPr>
      </p:pic>
      <p:sp>
        <p:nvSpPr>
          <p:cNvPr id="5" name="TextBox 4"/>
          <p:cNvSpPr txBox="1"/>
          <p:nvPr/>
        </p:nvSpPr>
        <p:spPr>
          <a:xfrm>
            <a:off x="955127" y="365125"/>
            <a:ext cx="10281745" cy="707886"/>
          </a:xfrm>
          <a:prstGeom prst="rect">
            <a:avLst/>
          </a:prstGeom>
          <a:noFill/>
        </p:spPr>
        <p:txBody>
          <a:bodyPr wrap="square" rtlCol="0">
            <a:spAutoFit/>
          </a:bodyPr>
          <a:lstStyle/>
          <a:p>
            <a:r>
              <a:rPr lang="en-IN" sz="4000" dirty="0" smtClean="0"/>
              <a:t>Analysing the pre-processed dataset using DISCO</a:t>
            </a:r>
            <a:endParaRPr lang="en-IN" sz="4000" dirty="0"/>
          </a:p>
        </p:txBody>
      </p:sp>
    </p:spTree>
    <p:extLst>
      <p:ext uri="{BB962C8B-B14F-4D97-AF65-F5344CB8AC3E}">
        <p14:creationId xmlns:p14="http://schemas.microsoft.com/office/powerpoint/2010/main" val="2873091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77023" cy="575033"/>
          </a:xfrm>
        </p:spPr>
        <p:txBody>
          <a:bodyPr>
            <a:normAutofit fontScale="90000"/>
          </a:bodyPr>
          <a:lstStyle/>
          <a:p>
            <a:r>
              <a:rPr lang="en-IN" dirty="0" smtClean="0"/>
              <a:t>Process Map</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8842" t="18127" r="25427" b="16463"/>
          <a:stretch/>
        </p:blipFill>
        <p:spPr>
          <a:xfrm>
            <a:off x="1043189" y="1197735"/>
            <a:ext cx="9800821" cy="5869072"/>
          </a:xfrm>
        </p:spPr>
      </p:pic>
    </p:spTree>
    <p:extLst>
      <p:ext uri="{BB962C8B-B14F-4D97-AF65-F5344CB8AC3E}">
        <p14:creationId xmlns:p14="http://schemas.microsoft.com/office/powerpoint/2010/main" val="40795263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685" t="19904" r="20602" b="19718"/>
          <a:stretch/>
        </p:blipFill>
        <p:spPr>
          <a:xfrm>
            <a:off x="-54847" y="0"/>
            <a:ext cx="12246847" cy="6858000"/>
          </a:xfrm>
        </p:spPr>
      </p:pic>
    </p:spTree>
    <p:extLst>
      <p:ext uri="{BB962C8B-B14F-4D97-AF65-F5344CB8AC3E}">
        <p14:creationId xmlns:p14="http://schemas.microsoft.com/office/powerpoint/2010/main" val="22500392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What are the roles of the people involved in various stages of the process</a:t>
            </a:r>
            <a:r>
              <a:rPr lang="en-IN" sz="3200" b="1" dirty="0" smtClean="0"/>
              <a:t>?</a:t>
            </a:r>
            <a:endParaRPr lang="en-IN" sz="3200" b="1"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0990" t="57771" r="3962" b="10542"/>
          <a:stretch/>
        </p:blipFill>
        <p:spPr>
          <a:xfrm>
            <a:off x="838200" y="2716273"/>
            <a:ext cx="9955370" cy="3529980"/>
          </a:xfrm>
        </p:spPr>
      </p:pic>
      <p:sp>
        <p:nvSpPr>
          <p:cNvPr id="3" name="TextBox 2"/>
          <p:cNvSpPr txBox="1"/>
          <p:nvPr/>
        </p:nvSpPr>
        <p:spPr>
          <a:xfrm>
            <a:off x="953037" y="1880315"/>
            <a:ext cx="9942490" cy="92333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There are a total of 25 roles.</a:t>
            </a:r>
          </a:p>
          <a:p>
            <a:pPr marL="285750" indent="-285750">
              <a:buFont typeface="Arial" panose="020B0604020202020204" pitchFamily="34" charset="0"/>
              <a:buChar char="•"/>
            </a:pPr>
            <a:r>
              <a:rPr lang="en-IN" dirty="0" smtClean="0"/>
              <a:t>Among all the different roles, E_10 has the highest contribution of 14.97%</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637329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029"/>
            <a:ext cx="10515600" cy="1325563"/>
          </a:xfrm>
        </p:spPr>
        <p:txBody>
          <a:bodyPr>
            <a:noAutofit/>
          </a:bodyPr>
          <a:lstStyle/>
          <a:p>
            <a:pPr marL="342900" indent="-342900">
              <a:buFont typeface="Arial" panose="020B0604020202020204" pitchFamily="34" charset="0"/>
              <a:buChar char="•"/>
            </a:pPr>
            <a:r>
              <a:rPr lang="en-IN" sz="2000" dirty="0" smtClean="0">
                <a:latin typeface="+mn-lt"/>
              </a:rPr>
              <a:t>Major part of the work in the activity “in progress” is done by E_10 , A2_1, E_8 and C_6.</a:t>
            </a:r>
            <a:r>
              <a:rPr lang="en-IN" sz="2000" dirty="0">
                <a:latin typeface="+mn-lt"/>
              </a:rPr>
              <a:t/>
            </a:r>
            <a:br>
              <a:rPr lang="en-IN" sz="2000" dirty="0">
                <a:latin typeface="+mn-lt"/>
              </a:rPr>
            </a:br>
            <a:r>
              <a:rPr lang="en-IN" sz="2000" dirty="0" smtClean="0">
                <a:latin typeface="+mn-lt"/>
              </a:rPr>
              <a:t>E_8 and E_2 are working majorly on “completed-closed” activity.</a:t>
            </a:r>
            <a:endParaRPr lang="en-IN" sz="2000" dirty="0">
              <a:latin typeface="+mn-lt"/>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0990" t="55523" r="3898" b="10246"/>
          <a:stretch/>
        </p:blipFill>
        <p:spPr>
          <a:xfrm>
            <a:off x="838200" y="2317532"/>
            <a:ext cx="10871076" cy="3588610"/>
          </a:xfrm>
        </p:spPr>
      </p:pic>
    </p:spTree>
    <p:extLst>
      <p:ext uri="{BB962C8B-B14F-4D97-AF65-F5344CB8AC3E}">
        <p14:creationId xmlns:p14="http://schemas.microsoft.com/office/powerpoint/2010/main" val="42344314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655" y="146184"/>
            <a:ext cx="10515600" cy="1325563"/>
          </a:xfrm>
        </p:spPr>
        <p:txBody>
          <a:bodyPr>
            <a:normAutofit/>
          </a:bodyPr>
          <a:lstStyle/>
          <a:p>
            <a:r>
              <a:rPr lang="en-IN" sz="2800" b="1" dirty="0" smtClean="0"/>
              <a:t>What are the possible points for improvement on the organizational structure?</a:t>
            </a:r>
            <a:endParaRPr lang="en-IN" sz="2800" b="1"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1156" t="20199" r="3296" b="10838"/>
          <a:stretch/>
        </p:blipFill>
        <p:spPr>
          <a:xfrm>
            <a:off x="838200" y="2434107"/>
            <a:ext cx="10250510" cy="4114514"/>
          </a:xfrm>
        </p:spPr>
      </p:pic>
      <p:sp>
        <p:nvSpPr>
          <p:cNvPr id="3" name="TextBox 2"/>
          <p:cNvSpPr txBox="1"/>
          <p:nvPr/>
        </p:nvSpPr>
        <p:spPr>
          <a:xfrm>
            <a:off x="705655" y="1291443"/>
            <a:ext cx="10250510" cy="923330"/>
          </a:xfrm>
          <a:prstGeom prst="rect">
            <a:avLst/>
          </a:prstGeom>
          <a:noFill/>
        </p:spPr>
        <p:txBody>
          <a:bodyPr wrap="square" rtlCol="0">
            <a:spAutoFit/>
          </a:bodyPr>
          <a:lstStyle/>
          <a:p>
            <a:pPr marL="285750" indent="-285750">
              <a:buFont typeface="Arial" panose="020B0604020202020204" pitchFamily="34" charset="0"/>
              <a:buChar char="•"/>
            </a:pPr>
            <a:r>
              <a:rPr lang="en-IN" dirty="0"/>
              <a:t>O</a:t>
            </a:r>
            <a:r>
              <a:rPr lang="en-IN" dirty="0" smtClean="0"/>
              <a:t>rganization </a:t>
            </a:r>
            <a:r>
              <a:rPr lang="en-IN" dirty="0"/>
              <a:t>C has undoubtedly the highest frequency among the 11 </a:t>
            </a:r>
            <a:r>
              <a:rPr lang="en-IN" dirty="0" smtClean="0"/>
              <a:t>organizations </a:t>
            </a:r>
            <a:r>
              <a:rPr lang="en-IN" dirty="0"/>
              <a:t>followed by organization </a:t>
            </a:r>
            <a:r>
              <a:rPr lang="en-IN" dirty="0" smtClean="0"/>
              <a:t>A2.</a:t>
            </a:r>
          </a:p>
          <a:p>
            <a:pPr marL="285750" indent="-285750">
              <a:buFont typeface="Arial" panose="020B0604020202020204" pitchFamily="34" charset="0"/>
              <a:buChar char="•"/>
            </a:pPr>
            <a:r>
              <a:rPr lang="en-IN" dirty="0" smtClean="0"/>
              <a:t>Organization V11 </a:t>
            </a:r>
            <a:r>
              <a:rPr lang="en-IN" dirty="0"/>
              <a:t>and V5 have the least frequency.</a:t>
            </a:r>
          </a:p>
        </p:txBody>
      </p:sp>
    </p:spTree>
    <p:extLst>
      <p:ext uri="{BB962C8B-B14F-4D97-AF65-F5344CB8AC3E}">
        <p14:creationId xmlns:p14="http://schemas.microsoft.com/office/powerpoint/2010/main" val="25851356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1094" t="19730" r="3505" b="28893"/>
          <a:stretch/>
        </p:blipFill>
        <p:spPr>
          <a:xfrm>
            <a:off x="812441" y="1674254"/>
            <a:ext cx="10430815" cy="4443210"/>
          </a:xfrm>
          <a:prstGeom prst="rect">
            <a:avLst/>
          </a:prstGeom>
        </p:spPr>
      </p:pic>
      <p:sp>
        <p:nvSpPr>
          <p:cNvPr id="5" name="TextBox 4"/>
          <p:cNvSpPr txBox="1"/>
          <p:nvPr/>
        </p:nvSpPr>
        <p:spPr>
          <a:xfrm>
            <a:off x="838200" y="734096"/>
            <a:ext cx="10379299" cy="646331"/>
          </a:xfrm>
          <a:prstGeom prst="rect">
            <a:avLst/>
          </a:prstGeom>
          <a:noFill/>
        </p:spPr>
        <p:txBody>
          <a:bodyPr wrap="square" rtlCol="0">
            <a:spAutoFit/>
          </a:bodyPr>
          <a:lstStyle/>
          <a:p>
            <a:pPr marL="285750" indent="-285750">
              <a:buFont typeface="Arial" panose="020B0604020202020204" pitchFamily="34" charset="0"/>
              <a:buChar char="•"/>
            </a:pPr>
            <a:r>
              <a:rPr lang="en-IN" dirty="0" smtClean="0"/>
              <a:t>Among the 5 activities, “Accepted-in progress” has the major frequency followed by completed-closed and queued-awaiting assignment.</a:t>
            </a:r>
            <a:endParaRPr lang="en-IN" dirty="0"/>
          </a:p>
        </p:txBody>
      </p:sp>
    </p:spTree>
    <p:extLst>
      <p:ext uri="{BB962C8B-B14F-4D97-AF65-F5344CB8AC3E}">
        <p14:creationId xmlns:p14="http://schemas.microsoft.com/office/powerpoint/2010/main" val="35878150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1371" t="55169" r="3949" b="15511"/>
          <a:stretch/>
        </p:blipFill>
        <p:spPr>
          <a:xfrm>
            <a:off x="992747" y="1445003"/>
            <a:ext cx="8281116" cy="1777285"/>
          </a:xfrm>
        </p:spPr>
      </p:pic>
      <p:sp>
        <p:nvSpPr>
          <p:cNvPr id="3" name="TextBox 2"/>
          <p:cNvSpPr txBox="1"/>
          <p:nvPr/>
        </p:nvSpPr>
        <p:spPr>
          <a:xfrm>
            <a:off x="863958" y="548684"/>
            <a:ext cx="10353541" cy="1477328"/>
          </a:xfrm>
          <a:prstGeom prst="rect">
            <a:avLst/>
          </a:prstGeom>
          <a:noFill/>
        </p:spPr>
        <p:txBody>
          <a:bodyPr wrap="square" rtlCol="0">
            <a:spAutoFit/>
          </a:bodyPr>
          <a:lstStyle/>
          <a:p>
            <a:pPr marL="285750" indent="-285750">
              <a:buFont typeface="Arial" panose="020B0604020202020204" pitchFamily="34" charset="0"/>
              <a:buChar char="•"/>
            </a:pPr>
            <a:r>
              <a:rPr lang="en-IN" dirty="0" smtClean="0"/>
              <a:t>Organization C does performs different activities, but is more concerned about “Accepted-in progress” (22.63% frequency).</a:t>
            </a:r>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p:txBody>
      </p:sp>
      <p:pic>
        <p:nvPicPr>
          <p:cNvPr id="5" name="Picture 4"/>
          <p:cNvPicPr>
            <a:picLocks noChangeAspect="1"/>
          </p:cNvPicPr>
          <p:nvPr/>
        </p:nvPicPr>
        <p:blipFill rotWithShape="1">
          <a:blip r:embed="rId3"/>
          <a:srcRect l="21164" t="59112" r="4005" b="15184"/>
          <a:stretch/>
        </p:blipFill>
        <p:spPr>
          <a:xfrm>
            <a:off x="863958" y="4738803"/>
            <a:ext cx="8409905" cy="1880317"/>
          </a:xfrm>
          <a:prstGeom prst="rect">
            <a:avLst/>
          </a:prstGeom>
        </p:spPr>
      </p:pic>
      <p:sp>
        <p:nvSpPr>
          <p:cNvPr id="6" name="TextBox 5"/>
          <p:cNvSpPr txBox="1"/>
          <p:nvPr/>
        </p:nvSpPr>
        <p:spPr>
          <a:xfrm>
            <a:off x="863958" y="3700184"/>
            <a:ext cx="9864143" cy="92333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7 organizations contribute only 0.04% of frequency.</a:t>
            </a:r>
          </a:p>
          <a:p>
            <a:pPr marL="285750" indent="-285750">
              <a:buFont typeface="Arial" panose="020B0604020202020204" pitchFamily="34" charset="0"/>
              <a:buChar char="•"/>
            </a:pPr>
            <a:r>
              <a:rPr lang="en-IN" dirty="0" smtClean="0"/>
              <a:t>Hence if this gap of major and minor frequencies can be balanced among the organizations, there can be betterment.</a:t>
            </a:r>
            <a:endParaRPr lang="en-IN" dirty="0"/>
          </a:p>
        </p:txBody>
      </p:sp>
    </p:spTree>
    <p:extLst>
      <p:ext uri="{BB962C8B-B14F-4D97-AF65-F5344CB8AC3E}">
        <p14:creationId xmlns:p14="http://schemas.microsoft.com/office/powerpoint/2010/main" val="42080167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0990" t="55716" r="3795" b="16167"/>
          <a:stretch/>
        </p:blipFill>
        <p:spPr>
          <a:xfrm>
            <a:off x="991673" y="3438660"/>
            <a:ext cx="9968248" cy="2524258"/>
          </a:xfrm>
          <a:prstGeom prst="rect">
            <a:avLst/>
          </a:prstGeom>
        </p:spPr>
      </p:pic>
      <p:sp>
        <p:nvSpPr>
          <p:cNvPr id="5" name="TextBox 4"/>
          <p:cNvSpPr txBox="1"/>
          <p:nvPr/>
        </p:nvSpPr>
        <p:spPr>
          <a:xfrm>
            <a:off x="759854" y="837127"/>
            <a:ext cx="10573554" cy="2031325"/>
          </a:xfrm>
          <a:prstGeom prst="rect">
            <a:avLst/>
          </a:prstGeom>
          <a:noFill/>
        </p:spPr>
        <p:txBody>
          <a:bodyPr wrap="square" rtlCol="0">
            <a:spAutoFit/>
          </a:bodyPr>
          <a:lstStyle/>
          <a:p>
            <a:pPr marL="285750" indent="-285750">
              <a:buFont typeface="Arial" panose="020B0604020202020204" pitchFamily="34" charset="0"/>
              <a:buChar char="•"/>
            </a:pPr>
            <a:r>
              <a:rPr lang="en-IN" dirty="0" smtClean="0"/>
              <a:t>Organization line C is involved in many activities like accepted-in progress, queued-awaiting assignment, completed-closed, accepted-wait and so on.</a:t>
            </a:r>
          </a:p>
          <a:p>
            <a:pPr marL="285750" indent="-285750">
              <a:buFont typeface="Arial" panose="020B0604020202020204" pitchFamily="34" charset="0"/>
              <a:buChar char="•"/>
            </a:pPr>
            <a:r>
              <a:rPr lang="en-IN" dirty="0" smtClean="0"/>
              <a:t>Not just line C but all the organizations are involved in different activities.</a:t>
            </a:r>
          </a:p>
          <a:p>
            <a:pPr marL="285750" indent="-285750">
              <a:buFont typeface="Arial" panose="020B0604020202020204" pitchFamily="34" charset="0"/>
              <a:buChar char="•"/>
            </a:pPr>
            <a:r>
              <a:rPr lang="en-IN" dirty="0" smtClean="0"/>
              <a:t>Hence we can conclude that one organizational line is not confined to one activity but it is an all-in-all structure.</a:t>
            </a:r>
          </a:p>
          <a:p>
            <a:pPr marL="285750" indent="-285750">
              <a:buFont typeface="Arial" panose="020B0604020202020204" pitchFamily="34" charset="0"/>
              <a:buChar char="•"/>
            </a:pPr>
            <a:r>
              <a:rPr lang="en-IN" dirty="0" smtClean="0"/>
              <a:t>If this is changed and one organizational line can be assigned to particular processes, there can be improvement in the organizational structure.</a:t>
            </a:r>
            <a:endParaRPr lang="en-IN" dirty="0"/>
          </a:p>
        </p:txBody>
      </p:sp>
    </p:spTree>
    <p:extLst>
      <p:ext uri="{BB962C8B-B14F-4D97-AF65-F5344CB8AC3E}">
        <p14:creationId xmlns:p14="http://schemas.microsoft.com/office/powerpoint/2010/main" val="20057635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smtClean="0"/>
              <a:t>Some </a:t>
            </a:r>
            <a:r>
              <a:rPr lang="en-US" sz="2700" b="1" dirty="0"/>
              <a:t>of the procedures will be outsourced in the year after the log ends, i.e. they will be removed from the process and the applicant needs to have these activities performed by an external party before submitting the application. What will be the effect of this on the organizational structures?</a:t>
            </a:r>
            <a:endParaRPr lang="en-IN" sz="2700" b="1"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0990" t="55073" r="3129" b="23269"/>
          <a:stretch/>
        </p:blipFill>
        <p:spPr>
          <a:xfrm>
            <a:off x="735169" y="2086376"/>
            <a:ext cx="10495208" cy="2356835"/>
          </a:xfrm>
        </p:spPr>
      </p:pic>
      <p:sp>
        <p:nvSpPr>
          <p:cNvPr id="3" name="TextBox 2"/>
          <p:cNvSpPr txBox="1"/>
          <p:nvPr/>
        </p:nvSpPr>
        <p:spPr>
          <a:xfrm>
            <a:off x="838200" y="5009882"/>
            <a:ext cx="10263389" cy="923330"/>
          </a:xfrm>
          <a:prstGeom prst="rect">
            <a:avLst/>
          </a:prstGeom>
          <a:noFill/>
        </p:spPr>
        <p:txBody>
          <a:bodyPr wrap="square" rtlCol="0">
            <a:spAutoFit/>
          </a:bodyPr>
          <a:lstStyle/>
          <a:p>
            <a:pPr marL="285750" indent="-285750">
              <a:buFont typeface="Arial" panose="020B0604020202020204" pitchFamily="34" charset="0"/>
              <a:buChar char="•"/>
            </a:pPr>
            <a:r>
              <a:rPr lang="en-IN" dirty="0"/>
              <a:t>There are cases and processes with different impacts like major, high, medium and low.</a:t>
            </a:r>
          </a:p>
          <a:p>
            <a:pPr marL="285750" indent="-285750">
              <a:buFont typeface="Arial" panose="020B0604020202020204" pitchFamily="34" charset="0"/>
              <a:buChar char="•"/>
            </a:pPr>
            <a:r>
              <a:rPr lang="en-IN" dirty="0"/>
              <a:t> Hence if outsourcing is done, the processes with low </a:t>
            </a:r>
            <a:r>
              <a:rPr lang="en-IN" dirty="0" smtClean="0"/>
              <a:t>impact </a:t>
            </a:r>
            <a:r>
              <a:rPr lang="en-IN" dirty="0"/>
              <a:t>should be outsourced not the processes with high or major impact to reduce risk.</a:t>
            </a:r>
          </a:p>
        </p:txBody>
      </p:sp>
    </p:spTree>
    <p:extLst>
      <p:ext uri="{BB962C8B-B14F-4D97-AF65-F5344CB8AC3E}">
        <p14:creationId xmlns:p14="http://schemas.microsoft.com/office/powerpoint/2010/main" val="34708746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9" y="1718441"/>
            <a:ext cx="10515600" cy="5294094"/>
          </a:xfrm>
        </p:spPr>
        <p:txBody>
          <a:bodyPr/>
          <a:lstStyle/>
          <a:p>
            <a:r>
              <a:rPr lang="en-US" dirty="0" smtClean="0"/>
              <a:t>BPIC 2013 ,created </a:t>
            </a:r>
            <a:r>
              <a:rPr lang="en-US" dirty="0"/>
              <a:t>by Ward </a:t>
            </a:r>
            <a:r>
              <a:rPr lang="en-US" dirty="0" err="1" smtClean="0"/>
              <a:t>Steeman</a:t>
            </a:r>
            <a:r>
              <a:rPr lang="en-US" dirty="0" smtClean="0"/>
              <a:t>, consists of Volvo IT Belgium’s log with events from an incident and problem management system called VINST.</a:t>
            </a:r>
          </a:p>
          <a:p>
            <a:r>
              <a:rPr lang="en-US" dirty="0" smtClean="0"/>
              <a:t>In that log, there are both open and closed problems.</a:t>
            </a:r>
          </a:p>
          <a:p>
            <a:r>
              <a:rPr lang="en-US" dirty="0" smtClean="0"/>
              <a:t>We are given the open problems dataset.</a:t>
            </a:r>
          </a:p>
          <a:p>
            <a:r>
              <a:rPr lang="en-US" dirty="0" smtClean="0"/>
              <a:t>Its main aim is to provide a customer with his/her normal service operation as fast as possible when an issue arises</a:t>
            </a:r>
            <a:r>
              <a:rPr lang="en-US" dirty="0" smtClean="0"/>
              <a:t>.</a:t>
            </a:r>
          </a:p>
          <a:p>
            <a:r>
              <a:rPr lang="en-US" dirty="0" smtClean="0"/>
              <a:t>Preprocessing is done using python, and the data analysis is done using the process mining tools Disco and PROM.</a:t>
            </a:r>
            <a:endParaRPr lang="en-US" dirty="0" smtClean="0"/>
          </a:p>
          <a:p>
            <a:endParaRPr lang="en-IN" dirty="0"/>
          </a:p>
        </p:txBody>
      </p:sp>
      <p:sp>
        <p:nvSpPr>
          <p:cNvPr id="2" name="TextBox 1"/>
          <p:cNvSpPr txBox="1"/>
          <p:nvPr/>
        </p:nvSpPr>
        <p:spPr>
          <a:xfrm>
            <a:off x="806669" y="850005"/>
            <a:ext cx="6070649" cy="584775"/>
          </a:xfrm>
          <a:prstGeom prst="rect">
            <a:avLst/>
          </a:prstGeom>
          <a:noFill/>
        </p:spPr>
        <p:txBody>
          <a:bodyPr wrap="square" rtlCol="0">
            <a:spAutoFit/>
          </a:bodyPr>
          <a:lstStyle/>
          <a:p>
            <a:r>
              <a:rPr lang="en-IN" sz="3200" b="1" dirty="0" smtClean="0"/>
              <a:t>INTRODUCTION</a:t>
            </a:r>
            <a:endParaRPr lang="en-IN" sz="3200" b="1" dirty="0"/>
          </a:p>
        </p:txBody>
      </p:sp>
    </p:spTree>
    <p:extLst>
      <p:ext uri="{BB962C8B-B14F-4D97-AF65-F5344CB8AC3E}">
        <p14:creationId xmlns:p14="http://schemas.microsoft.com/office/powerpoint/2010/main" val="7055089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667" y="841644"/>
            <a:ext cx="10559603" cy="407606"/>
          </a:xfrm>
        </p:spPr>
        <p:txBody>
          <a:bodyPr>
            <a:noAutofit/>
          </a:bodyPr>
          <a:lstStyle/>
          <a:p>
            <a:r>
              <a:rPr lang="en-US" sz="3200" b="1" dirty="0" smtClean="0"/>
              <a:t>When </a:t>
            </a:r>
            <a:r>
              <a:rPr lang="en-US" sz="3200" b="1" dirty="0"/>
              <a:t>looking at the throughput times, what comes to your attention? </a:t>
            </a:r>
            <a:endParaRPr lang="en-IN" sz="4800" b="1"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80884" t="19654" r="353" b="46707"/>
          <a:stretch/>
        </p:blipFill>
        <p:spPr>
          <a:xfrm>
            <a:off x="1083971" y="3035672"/>
            <a:ext cx="5046373" cy="3191348"/>
          </a:xfrm>
        </p:spPr>
      </p:pic>
      <p:sp>
        <p:nvSpPr>
          <p:cNvPr id="3" name="TextBox 2"/>
          <p:cNvSpPr txBox="1"/>
          <p:nvPr/>
        </p:nvSpPr>
        <p:spPr>
          <a:xfrm>
            <a:off x="903667" y="1738648"/>
            <a:ext cx="9786335" cy="1200329"/>
          </a:xfrm>
          <a:prstGeom prst="rect">
            <a:avLst/>
          </a:prstGeom>
          <a:noFill/>
        </p:spPr>
        <p:txBody>
          <a:bodyPr wrap="square" rtlCol="0">
            <a:spAutoFit/>
          </a:bodyPr>
          <a:lstStyle/>
          <a:p>
            <a:pPr marL="285750" indent="-285750">
              <a:buFont typeface="Arial" panose="020B0604020202020204" pitchFamily="34" charset="0"/>
              <a:buChar char="•"/>
            </a:pPr>
            <a:r>
              <a:rPr lang="en-IN" dirty="0"/>
              <a:t>For 819 cases, 2351 events were recorded</a:t>
            </a:r>
            <a:r>
              <a:rPr lang="en-IN" dirty="0" smtClean="0"/>
              <a:t>.</a:t>
            </a:r>
          </a:p>
          <a:p>
            <a:pPr marL="285750" indent="-285750">
              <a:buFont typeface="Arial" panose="020B0604020202020204" pitchFamily="34" charset="0"/>
              <a:buChar char="•"/>
            </a:pPr>
            <a:r>
              <a:rPr lang="en-IN" dirty="0"/>
              <a:t>Average case duration is 58.7 </a:t>
            </a:r>
            <a:r>
              <a:rPr lang="en-IN" dirty="0" smtClean="0"/>
              <a:t>days i.e., it takes an average duration of 58.7 days for a case to be completely be processed and closed.</a:t>
            </a: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2227232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1323" t="58676" r="4128" b="22861"/>
          <a:stretch/>
        </p:blipFill>
        <p:spPr>
          <a:xfrm>
            <a:off x="914400" y="1764406"/>
            <a:ext cx="10341735" cy="2266681"/>
          </a:xfrm>
          <a:prstGeom prst="rect">
            <a:avLst/>
          </a:prstGeom>
        </p:spPr>
      </p:pic>
      <p:sp>
        <p:nvSpPr>
          <p:cNvPr id="5" name="TextBox 4"/>
          <p:cNvSpPr txBox="1"/>
          <p:nvPr/>
        </p:nvSpPr>
        <p:spPr>
          <a:xfrm>
            <a:off x="901521" y="862885"/>
            <a:ext cx="10251583" cy="369332"/>
          </a:xfrm>
          <a:prstGeom prst="rect">
            <a:avLst/>
          </a:prstGeom>
          <a:noFill/>
        </p:spPr>
        <p:txBody>
          <a:bodyPr wrap="square" rtlCol="0">
            <a:spAutoFit/>
          </a:bodyPr>
          <a:lstStyle/>
          <a:p>
            <a:pPr marL="285750" indent="-285750">
              <a:buFont typeface="Arial" panose="020B0604020202020204" pitchFamily="34" charset="0"/>
              <a:buChar char="•"/>
            </a:pPr>
            <a:r>
              <a:rPr lang="en-IN" dirty="0" smtClean="0"/>
              <a:t>The throughput of a case is recorded as 4 years and 300 days which is quite very long.</a:t>
            </a:r>
          </a:p>
        </p:txBody>
      </p:sp>
      <p:pic>
        <p:nvPicPr>
          <p:cNvPr id="6" name="Picture 5"/>
          <p:cNvPicPr>
            <a:picLocks noChangeAspect="1"/>
          </p:cNvPicPr>
          <p:nvPr/>
        </p:nvPicPr>
        <p:blipFill rotWithShape="1">
          <a:blip r:embed="rId3"/>
          <a:srcRect l="21361" t="75836" r="11133" b="15713"/>
          <a:stretch/>
        </p:blipFill>
        <p:spPr>
          <a:xfrm>
            <a:off x="914401" y="5190186"/>
            <a:ext cx="10341734" cy="1120462"/>
          </a:xfrm>
          <a:prstGeom prst="rect">
            <a:avLst/>
          </a:prstGeom>
        </p:spPr>
      </p:pic>
      <p:sp>
        <p:nvSpPr>
          <p:cNvPr id="7" name="TextBox 6"/>
          <p:cNvSpPr txBox="1"/>
          <p:nvPr/>
        </p:nvSpPr>
        <p:spPr>
          <a:xfrm>
            <a:off x="901521" y="4483616"/>
            <a:ext cx="10019763" cy="646331"/>
          </a:xfrm>
          <a:prstGeom prst="rect">
            <a:avLst/>
          </a:prstGeom>
          <a:noFill/>
        </p:spPr>
        <p:txBody>
          <a:bodyPr wrap="square" rtlCol="0">
            <a:spAutoFit/>
          </a:bodyPr>
          <a:lstStyle/>
          <a:p>
            <a:pPr marL="285750" indent="-285750">
              <a:buFont typeface="Arial" panose="020B0604020202020204" pitchFamily="34" charset="0"/>
              <a:buChar char="•"/>
            </a:pPr>
            <a:r>
              <a:rPr lang="en-IN" dirty="0"/>
              <a:t>While some cases </a:t>
            </a:r>
            <a:r>
              <a:rPr lang="en-IN" dirty="0" smtClean="0"/>
              <a:t>took like literally no time and were finished instantly. </a:t>
            </a:r>
            <a:endParaRPr lang="en-IN" dirty="0"/>
          </a:p>
          <a:p>
            <a:endParaRPr lang="en-IN" dirty="0"/>
          </a:p>
        </p:txBody>
      </p:sp>
    </p:spTree>
    <p:extLst>
      <p:ext uri="{BB962C8B-B14F-4D97-AF65-F5344CB8AC3E}">
        <p14:creationId xmlns:p14="http://schemas.microsoft.com/office/powerpoint/2010/main" val="546151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7896" y="537738"/>
            <a:ext cx="10515600" cy="1368336"/>
          </a:xfrm>
        </p:spPr>
        <p:txBody>
          <a:bodyPr>
            <a:normAutofit lnSpcReduction="10000"/>
          </a:bodyPr>
          <a:lstStyle/>
          <a:p>
            <a:r>
              <a:rPr lang="en-IN" dirty="0" smtClean="0"/>
              <a:t>But 528 cases had a throughput of up to 17days and 14 hours.</a:t>
            </a:r>
          </a:p>
          <a:p>
            <a:r>
              <a:rPr lang="en-IN" dirty="0" smtClean="0"/>
              <a:t>This shows that around 65% of the cases have a throughput really less than the average throughput.</a:t>
            </a:r>
            <a:endParaRPr lang="en-IN" dirty="0"/>
          </a:p>
          <a:p>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9962" t="21606" r="19846" b="48105"/>
          <a:stretch/>
        </p:blipFill>
        <p:spPr>
          <a:xfrm>
            <a:off x="2676659" y="2310453"/>
            <a:ext cx="6478073" cy="3976958"/>
          </a:xfrm>
          <a:prstGeom prst="rect">
            <a:avLst/>
          </a:prstGeom>
        </p:spPr>
      </p:pic>
    </p:spTree>
    <p:extLst>
      <p:ext uri="{BB962C8B-B14F-4D97-AF65-F5344CB8AC3E}">
        <p14:creationId xmlns:p14="http://schemas.microsoft.com/office/powerpoint/2010/main" val="3533130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srcRect l="21489" t="16944" r="2795" b="14391"/>
          <a:stretch/>
        </p:blipFill>
        <p:spPr>
          <a:xfrm>
            <a:off x="838200" y="1828801"/>
            <a:ext cx="10515600" cy="4391696"/>
          </a:xfrm>
          <a:prstGeom prst="rect">
            <a:avLst/>
          </a:prstGeom>
        </p:spPr>
      </p:pic>
      <p:sp>
        <p:nvSpPr>
          <p:cNvPr id="7" name="TextBox 6"/>
          <p:cNvSpPr txBox="1"/>
          <p:nvPr/>
        </p:nvSpPr>
        <p:spPr>
          <a:xfrm>
            <a:off x="734096" y="618186"/>
            <a:ext cx="10619704" cy="92333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By applying the performance filter and setting the throughput of the cases from 0 to 58.7 days, we can see that 83% of the cases fall under the average throughput of 58.7 days.</a:t>
            </a:r>
          </a:p>
          <a:p>
            <a:pPr marL="285750" indent="-285750">
              <a:buFont typeface="Arial" panose="020B0604020202020204" pitchFamily="34" charset="0"/>
              <a:buChar char="•"/>
            </a:pPr>
            <a:r>
              <a:rPr lang="en-IN" dirty="0" smtClean="0"/>
              <a:t>Due to few cases that run too long, the average throughput got affected.</a:t>
            </a:r>
            <a:endParaRPr lang="en-IN" dirty="0"/>
          </a:p>
        </p:txBody>
      </p:sp>
    </p:spTree>
    <p:extLst>
      <p:ext uri="{BB962C8B-B14F-4D97-AF65-F5344CB8AC3E}">
        <p14:creationId xmlns:p14="http://schemas.microsoft.com/office/powerpoint/2010/main" val="6488450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154" y="352246"/>
            <a:ext cx="10469451" cy="729579"/>
          </a:xfrm>
        </p:spPr>
        <p:txBody>
          <a:bodyPr/>
          <a:lstStyle/>
          <a:p>
            <a:r>
              <a:rPr lang="en-IN" sz="3200" b="1" dirty="0" smtClean="0"/>
              <a:t>Other interesting statistics</a:t>
            </a:r>
            <a:endParaRPr lang="en-IN" b="1" dirty="0"/>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30142" t="21383" r="19936" b="48132"/>
          <a:stretch/>
        </p:blipFill>
        <p:spPr>
          <a:xfrm>
            <a:off x="6413679" y="2459865"/>
            <a:ext cx="5434884" cy="3477296"/>
          </a:xfr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0090" t="21833" r="19718" b="48105"/>
          <a:stretch/>
        </p:blipFill>
        <p:spPr>
          <a:xfrm>
            <a:off x="515154" y="2459865"/>
            <a:ext cx="5228823" cy="3477296"/>
          </a:xfrm>
          <a:prstGeom prst="rect">
            <a:avLst/>
          </a:prstGeom>
        </p:spPr>
      </p:pic>
      <p:sp>
        <p:nvSpPr>
          <p:cNvPr id="3" name="TextBox 2"/>
          <p:cNvSpPr txBox="1"/>
          <p:nvPr/>
        </p:nvSpPr>
        <p:spPr>
          <a:xfrm>
            <a:off x="515154" y="1300766"/>
            <a:ext cx="11333409" cy="646331"/>
          </a:xfrm>
          <a:prstGeom prst="rect">
            <a:avLst/>
          </a:prstGeom>
          <a:noFill/>
        </p:spPr>
        <p:txBody>
          <a:bodyPr wrap="square" rtlCol="0">
            <a:spAutoFit/>
          </a:bodyPr>
          <a:lstStyle/>
          <a:p>
            <a:pPr marL="285750" indent="-285750">
              <a:buFont typeface="Arial" panose="020B0604020202020204" pitchFamily="34" charset="0"/>
              <a:buChar char="•"/>
            </a:pPr>
            <a:r>
              <a:rPr lang="en-IN" dirty="0" smtClean="0"/>
              <a:t>On 3</a:t>
            </a:r>
            <a:r>
              <a:rPr lang="en-IN" baseline="30000" dirty="0" smtClean="0"/>
              <a:t>rd</a:t>
            </a:r>
            <a:r>
              <a:rPr lang="en-IN" dirty="0" smtClean="0"/>
              <a:t> of January, 2012 a total of 130 active cases were recorded which is the highest for a day in the log.</a:t>
            </a:r>
          </a:p>
          <a:p>
            <a:pPr marL="285750" indent="-285750">
              <a:buFont typeface="Arial" panose="020B0604020202020204" pitchFamily="34" charset="0"/>
              <a:buChar char="•"/>
            </a:pPr>
            <a:r>
              <a:rPr lang="en-IN" dirty="0" smtClean="0"/>
              <a:t>On 23</a:t>
            </a:r>
            <a:r>
              <a:rPr lang="en-IN" baseline="30000" dirty="0" smtClean="0"/>
              <a:t>rd</a:t>
            </a:r>
            <a:r>
              <a:rPr lang="en-IN" dirty="0" smtClean="0"/>
              <a:t> May, 2012 a total of 51 events were performed which is the highest for a day in the log.</a:t>
            </a:r>
            <a:endParaRPr lang="en-IN" dirty="0"/>
          </a:p>
        </p:txBody>
      </p:sp>
    </p:spTree>
    <p:extLst>
      <p:ext uri="{BB962C8B-B14F-4D97-AF65-F5344CB8AC3E}">
        <p14:creationId xmlns:p14="http://schemas.microsoft.com/office/powerpoint/2010/main" val="36126330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4280" r="70856" b="15278"/>
          <a:stretch/>
        </p:blipFill>
        <p:spPr>
          <a:xfrm>
            <a:off x="838199" y="1738649"/>
            <a:ext cx="4017135" cy="4572000"/>
          </a:xfr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4814" t="41191" r="15877" b="19182"/>
          <a:stretch/>
        </p:blipFill>
        <p:spPr>
          <a:xfrm>
            <a:off x="5821251" y="1738649"/>
            <a:ext cx="5532549" cy="2580771"/>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31499" t="24794" r="20102" b="59948"/>
          <a:stretch/>
        </p:blipFill>
        <p:spPr>
          <a:xfrm>
            <a:off x="5821251" y="4707228"/>
            <a:ext cx="5532549" cy="1513268"/>
          </a:xfrm>
          <a:prstGeom prst="rect">
            <a:avLst/>
          </a:prstGeom>
        </p:spPr>
      </p:pic>
      <p:sp>
        <p:nvSpPr>
          <p:cNvPr id="7" name="TextBox 6"/>
          <p:cNvSpPr txBox="1"/>
          <p:nvPr/>
        </p:nvSpPr>
        <p:spPr>
          <a:xfrm>
            <a:off x="734096" y="490358"/>
            <a:ext cx="10619704" cy="646331"/>
          </a:xfrm>
          <a:prstGeom prst="rect">
            <a:avLst/>
          </a:prstGeom>
          <a:noFill/>
        </p:spPr>
        <p:txBody>
          <a:bodyPr wrap="square" rtlCol="0">
            <a:spAutoFit/>
          </a:bodyPr>
          <a:lstStyle/>
          <a:p>
            <a:pPr marL="285750" indent="-285750">
              <a:buFont typeface="Arial" panose="020B0604020202020204" pitchFamily="34" charset="0"/>
              <a:buChar char="•"/>
            </a:pPr>
            <a:r>
              <a:rPr lang="en-IN" dirty="0" smtClean="0"/>
              <a:t>Every case is processed in a different way. 21.40% of the cases are processed in variant 1 which consists of only two activities: Accepted-In Progress and Completed-Closed.</a:t>
            </a:r>
          </a:p>
        </p:txBody>
      </p:sp>
    </p:spTree>
    <p:extLst>
      <p:ext uri="{BB962C8B-B14F-4D97-AF65-F5344CB8AC3E}">
        <p14:creationId xmlns:p14="http://schemas.microsoft.com/office/powerpoint/2010/main" val="16039185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3984" r="70523" b="16166"/>
          <a:stretch/>
        </p:blipFill>
        <p:spPr>
          <a:xfrm>
            <a:off x="502276" y="2279561"/>
            <a:ext cx="3863662" cy="4005328"/>
          </a:xfr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1114" t="24110" r="20486" b="59493"/>
          <a:stretch/>
        </p:blipFill>
        <p:spPr>
          <a:xfrm>
            <a:off x="4662151" y="2279561"/>
            <a:ext cx="7049043" cy="2176528"/>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43918" t="40736" r="14468" b="38085"/>
          <a:stretch/>
        </p:blipFill>
        <p:spPr>
          <a:xfrm>
            <a:off x="5331854" y="4790941"/>
            <a:ext cx="6120926" cy="1751528"/>
          </a:xfrm>
          <a:prstGeom prst="rect">
            <a:avLst/>
          </a:prstGeom>
        </p:spPr>
      </p:pic>
      <p:sp>
        <p:nvSpPr>
          <p:cNvPr id="3" name="TextBox 2"/>
          <p:cNvSpPr txBox="1"/>
          <p:nvPr/>
        </p:nvSpPr>
        <p:spPr>
          <a:xfrm>
            <a:off x="502276" y="566670"/>
            <a:ext cx="11208918" cy="1477328"/>
          </a:xfrm>
          <a:prstGeom prst="rect">
            <a:avLst/>
          </a:prstGeom>
          <a:noFill/>
        </p:spPr>
        <p:txBody>
          <a:bodyPr wrap="square" rtlCol="0">
            <a:spAutoFit/>
          </a:bodyPr>
          <a:lstStyle/>
          <a:p>
            <a:pPr marL="285750" indent="-285750">
              <a:buFont typeface="Arial" panose="020B0604020202020204" pitchFamily="34" charset="0"/>
              <a:buChar char="•"/>
            </a:pPr>
            <a:r>
              <a:rPr lang="en-IN" dirty="0" smtClean="0"/>
              <a:t>15.02% of the cases follow variant 2, which has only one activity: Accepted-In Progress. The processes which are completed instantly come under this variant.</a:t>
            </a:r>
          </a:p>
          <a:p>
            <a:pPr marL="285750" indent="-285750">
              <a:buFont typeface="Arial" panose="020B0604020202020204" pitchFamily="34" charset="0"/>
              <a:buChar char="•"/>
            </a:pPr>
            <a:r>
              <a:rPr lang="en-IN" dirty="0"/>
              <a:t>We can say that a particular pattern is not followed to process a case, there are like 182 variants.</a:t>
            </a:r>
          </a:p>
          <a:p>
            <a:pPr marL="285750" indent="-285750">
              <a:buFont typeface="Arial" panose="020B0604020202020204" pitchFamily="34" charset="0"/>
              <a:buChar char="•"/>
            </a:pPr>
            <a:r>
              <a:rPr lang="en-IN" dirty="0"/>
              <a:t>Hence this part can be improved</a:t>
            </a:r>
            <a:r>
              <a:rPr lang="en-IN" dirty="0" smtClean="0"/>
              <a:t>.</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6557729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t>Performance Map – Mea</a:t>
            </a:r>
            <a:r>
              <a:rPr lang="en-IN" sz="3200" dirty="0"/>
              <a:t>n</a:t>
            </a:r>
            <a:r>
              <a:rPr lang="en-IN" sz="3200" dirty="0" smtClean="0"/>
              <a:t> duration</a:t>
            </a:r>
            <a:endParaRPr lang="en-IN" sz="3200"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8511" t="16647" r="25095" b="17646"/>
          <a:stretch/>
        </p:blipFill>
        <p:spPr>
          <a:xfrm>
            <a:off x="838200" y="1545465"/>
            <a:ext cx="10515600" cy="5074664"/>
          </a:xfrm>
        </p:spPr>
      </p:pic>
    </p:spTree>
    <p:extLst>
      <p:ext uri="{BB962C8B-B14F-4D97-AF65-F5344CB8AC3E}">
        <p14:creationId xmlns:p14="http://schemas.microsoft.com/office/powerpoint/2010/main" val="28481395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7216"/>
            <a:ext cx="9786870" cy="470447"/>
          </a:xfrm>
        </p:spPr>
        <p:txBody>
          <a:bodyPr>
            <a:normAutofit fontScale="90000"/>
          </a:bodyPr>
          <a:lstStyle/>
          <a:p>
            <a:r>
              <a:rPr lang="en-IN" sz="3200" b="1" dirty="0" smtClean="0"/>
              <a:t>Analysing the pre-processed data using PROM</a:t>
            </a:r>
            <a:r>
              <a:rPr lang="en-IN" sz="3200" dirty="0" smtClean="0"/>
              <a:t/>
            </a:r>
            <a:br>
              <a:rPr lang="en-IN" sz="3200" dirty="0" smtClean="0"/>
            </a:br>
            <a:endParaRPr lang="en-IN" sz="3200"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11635" t="20791" r="3998" b="8175"/>
          <a:stretch/>
        </p:blipFill>
        <p:spPr>
          <a:xfrm>
            <a:off x="838200" y="1506827"/>
            <a:ext cx="10714149" cy="4842457"/>
          </a:xfrm>
        </p:spPr>
      </p:pic>
      <p:sp>
        <p:nvSpPr>
          <p:cNvPr id="6" name="TextBox 5"/>
          <p:cNvSpPr txBox="1"/>
          <p:nvPr/>
        </p:nvSpPr>
        <p:spPr>
          <a:xfrm>
            <a:off x="838200" y="940367"/>
            <a:ext cx="7296807"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smtClean="0"/>
              <a:t>Importing </a:t>
            </a:r>
            <a:r>
              <a:rPr lang="en-IN" sz="2400" dirty="0"/>
              <a:t>dataset in Prom</a:t>
            </a:r>
          </a:p>
        </p:txBody>
      </p:sp>
    </p:spTree>
    <p:extLst>
      <p:ext uri="{BB962C8B-B14F-4D97-AF65-F5344CB8AC3E}">
        <p14:creationId xmlns:p14="http://schemas.microsoft.com/office/powerpoint/2010/main" val="24830608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t>Converting CSV to XES to process the data</a:t>
            </a:r>
            <a:endParaRPr lang="en-IN" sz="3200"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1107" r="634" b="27978"/>
          <a:stretch/>
        </p:blipFill>
        <p:spPr>
          <a:xfrm>
            <a:off x="838200" y="1867435"/>
            <a:ext cx="9300337" cy="4159877"/>
          </a:xfrm>
        </p:spPr>
      </p:pic>
    </p:spTree>
    <p:extLst>
      <p:ext uri="{BB962C8B-B14F-4D97-AF65-F5344CB8AC3E}">
        <p14:creationId xmlns:p14="http://schemas.microsoft.com/office/powerpoint/2010/main" val="3268306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Pre-processing</a:t>
            </a:r>
          </a:p>
        </p:txBody>
      </p:sp>
      <p:sp>
        <p:nvSpPr>
          <p:cNvPr id="3" name="Content Placeholder 2"/>
          <p:cNvSpPr>
            <a:spLocks noGrp="1"/>
          </p:cNvSpPr>
          <p:nvPr>
            <p:ph idx="1"/>
          </p:nvPr>
        </p:nvSpPr>
        <p:spPr/>
        <p:txBody>
          <a:bodyPr/>
          <a:lstStyle/>
          <a:p>
            <a:pPr marL="0" indent="0">
              <a:buNone/>
            </a:pPr>
            <a:r>
              <a:rPr lang="en-IN" dirty="0"/>
              <a:t>Import through pm4py</a:t>
            </a:r>
          </a:p>
          <a:p>
            <a:endParaRPr lang="en-IN" dirty="0"/>
          </a:p>
          <a:p>
            <a:endParaRPr lang="en-IN" dirty="0"/>
          </a:p>
          <a:p>
            <a:endParaRPr lang="en-IN" dirty="0"/>
          </a:p>
          <a:p>
            <a:pPr marL="0" indent="0">
              <a:buNone/>
            </a:pPr>
            <a:endParaRPr lang="en-IN" dirty="0" smtClean="0"/>
          </a:p>
          <a:p>
            <a:pPr marL="0" indent="0">
              <a:buNone/>
            </a:pPr>
            <a:r>
              <a:rPr lang="en-IN" dirty="0" smtClean="0"/>
              <a:t>Sorting </a:t>
            </a:r>
            <a:r>
              <a:rPr lang="en-IN" dirty="0"/>
              <a:t>through timestamp</a:t>
            </a:r>
          </a:p>
          <a:p>
            <a:pPr marL="0" indent="0">
              <a:buNone/>
            </a:pPr>
            <a:endParaRPr lang="en-IN" dirty="0"/>
          </a:p>
          <a:p>
            <a:pPr marL="0" indent="0">
              <a:buNone/>
            </a:pPr>
            <a:endParaRPr lang="en-IN" dirty="0"/>
          </a:p>
          <a:p>
            <a:endParaRPr lang="en-IN" dirty="0"/>
          </a:p>
        </p:txBody>
      </p:sp>
      <p:pic>
        <p:nvPicPr>
          <p:cNvPr id="4" name="Picture 3" descr="Graphical user interface&#10;&#10;Description automatically generated with medium confidence">
            <a:extLst>
              <a:ext uri="{FF2B5EF4-FFF2-40B4-BE49-F238E27FC236}">
                <a16:creationId xmlns:a16="http://schemas.microsoft.com/office/drawing/2014/main" xmlns="" id="{3700C978-CCFC-4CE6-8F71-3B2D17095E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09721"/>
            <a:ext cx="7990490" cy="1752376"/>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xmlns="" id="{BF3E3905-C1D8-47D6-A5F7-602CF4784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5000912"/>
            <a:ext cx="5152697" cy="1176051"/>
          </a:xfrm>
          <a:prstGeom prst="rect">
            <a:avLst/>
          </a:prstGeom>
        </p:spPr>
      </p:pic>
    </p:spTree>
    <p:extLst>
      <p:ext uri="{BB962C8B-B14F-4D97-AF65-F5344CB8AC3E}">
        <p14:creationId xmlns:p14="http://schemas.microsoft.com/office/powerpoint/2010/main" val="37973609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491249"/>
            <a:ext cx="9980054" cy="575033"/>
          </a:xfrm>
        </p:spPr>
        <p:txBody>
          <a:bodyPr>
            <a:noAutofit/>
          </a:bodyPr>
          <a:lstStyle/>
          <a:p>
            <a:r>
              <a:rPr lang="en-IN" sz="3200" dirty="0" smtClean="0"/>
              <a:t>Overview of cases and events.</a:t>
            </a:r>
            <a:endParaRPr lang="en-IN" sz="32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506828"/>
            <a:ext cx="9877022" cy="4670135"/>
          </a:xfrm>
        </p:spPr>
      </p:pic>
    </p:spTree>
    <p:extLst>
      <p:ext uri="{BB962C8B-B14F-4D97-AF65-F5344CB8AC3E}">
        <p14:creationId xmlns:p14="http://schemas.microsoft.com/office/powerpoint/2010/main" val="40952160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Summary about individual activity</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13502"/>
          <a:stretch/>
        </p:blipFill>
        <p:spPr>
          <a:xfrm>
            <a:off x="838201" y="1442434"/>
            <a:ext cx="10515600" cy="4855335"/>
          </a:xfrm>
        </p:spPr>
      </p:pic>
    </p:spTree>
    <p:extLst>
      <p:ext uri="{BB962C8B-B14F-4D97-AF65-F5344CB8AC3E}">
        <p14:creationId xmlns:p14="http://schemas.microsoft.com/office/powerpoint/2010/main" val="18880496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Start and End events</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7749"/>
          <a:stretch/>
        </p:blipFill>
        <p:spPr>
          <a:xfrm>
            <a:off x="838200" y="1455313"/>
            <a:ext cx="10515600" cy="4893972"/>
          </a:xfrm>
        </p:spPr>
      </p:pic>
    </p:spTree>
    <p:extLst>
      <p:ext uri="{BB962C8B-B14F-4D97-AF65-F5344CB8AC3E}">
        <p14:creationId xmlns:p14="http://schemas.microsoft.com/office/powerpoint/2010/main" val="33649154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1250"/>
            <a:ext cx="10147479" cy="884126"/>
          </a:xfrm>
        </p:spPr>
        <p:txBody>
          <a:bodyPr>
            <a:normAutofit/>
          </a:bodyPr>
          <a:lstStyle/>
          <a:p>
            <a:r>
              <a:rPr lang="en-IN" sz="3200" dirty="0" smtClean="0"/>
              <a:t>Applying Alpha miner algorithm</a:t>
            </a:r>
            <a:endParaRPr lang="en-IN" sz="3200" dirty="0"/>
          </a:p>
        </p:txBody>
      </p:sp>
      <p:pic>
        <p:nvPicPr>
          <p:cNvPr id="5" name="Content Placeholder 4"/>
          <p:cNvPicPr>
            <a:picLocks noGrp="1" noChangeAspect="1"/>
          </p:cNvPicPr>
          <p:nvPr>
            <p:ph idx="1"/>
          </p:nvPr>
        </p:nvPicPr>
        <p:blipFill rotWithShape="1">
          <a:blip r:embed="rId2"/>
          <a:srcRect b="5215"/>
          <a:stretch/>
        </p:blipFill>
        <p:spPr>
          <a:xfrm>
            <a:off x="838200" y="1690688"/>
            <a:ext cx="10515600" cy="4800264"/>
          </a:xfrm>
          <a:prstGeom prst="rect">
            <a:avLst/>
          </a:prstGeom>
        </p:spPr>
      </p:pic>
    </p:spTree>
    <p:extLst>
      <p:ext uri="{BB962C8B-B14F-4D97-AF65-F5344CB8AC3E}">
        <p14:creationId xmlns:p14="http://schemas.microsoft.com/office/powerpoint/2010/main" val="37621369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5185"/>
          </a:xfrm>
        </p:spPr>
        <p:txBody>
          <a:bodyPr>
            <a:normAutofit fontScale="90000"/>
          </a:bodyPr>
          <a:lstStyle/>
          <a:p>
            <a:r>
              <a:rPr lang="en-IN" dirty="0" smtClean="0"/>
              <a:t>Using Alpha+, Alpha algorithms</a:t>
            </a:r>
            <a:endParaRPr lang="en-IN" dirty="0"/>
          </a:p>
        </p:txBody>
      </p:sp>
      <p:pic>
        <p:nvPicPr>
          <p:cNvPr id="4" name="Content Placeholder 3"/>
          <p:cNvPicPr>
            <a:picLocks noGrp="1" noChangeAspect="1"/>
          </p:cNvPicPr>
          <p:nvPr>
            <p:ph idx="1"/>
          </p:nvPr>
        </p:nvPicPr>
        <p:blipFill rotWithShape="1">
          <a:blip r:embed="rId2"/>
          <a:srcRect r="67677" b="5511"/>
          <a:stretch/>
        </p:blipFill>
        <p:spPr>
          <a:xfrm>
            <a:off x="838200" y="1336227"/>
            <a:ext cx="4821621" cy="4974421"/>
          </a:xfrm>
          <a:prstGeom prst="rect">
            <a:avLst/>
          </a:prstGeom>
        </p:spPr>
      </p:pic>
      <p:pic>
        <p:nvPicPr>
          <p:cNvPr id="5" name="Picture 4"/>
          <p:cNvPicPr>
            <a:picLocks noChangeAspect="1"/>
          </p:cNvPicPr>
          <p:nvPr/>
        </p:nvPicPr>
        <p:blipFill rotWithShape="1">
          <a:blip r:embed="rId3"/>
          <a:srcRect l="360" t="3556" r="61713" b="6142"/>
          <a:stretch/>
        </p:blipFill>
        <p:spPr>
          <a:xfrm>
            <a:off x="5912069" y="1336227"/>
            <a:ext cx="5441731" cy="4974421"/>
          </a:xfrm>
          <a:prstGeom prst="rect">
            <a:avLst/>
          </a:prstGeom>
        </p:spPr>
      </p:pic>
    </p:spTree>
    <p:extLst>
      <p:ext uri="{BB962C8B-B14F-4D97-AF65-F5344CB8AC3E}">
        <p14:creationId xmlns:p14="http://schemas.microsoft.com/office/powerpoint/2010/main" val="8732247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Petrinet</a:t>
            </a:r>
            <a:r>
              <a:rPr lang="en-IN" dirty="0" smtClean="0"/>
              <a:t> using Alpha+ Miner</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41960"/>
          <a:stretch/>
        </p:blipFill>
        <p:spPr>
          <a:xfrm>
            <a:off x="937687" y="1825625"/>
            <a:ext cx="9932082" cy="4652448"/>
          </a:xfrm>
        </p:spPr>
      </p:pic>
    </p:spTree>
    <p:extLst>
      <p:ext uri="{BB962C8B-B14F-4D97-AF65-F5344CB8AC3E}">
        <p14:creationId xmlns:p14="http://schemas.microsoft.com/office/powerpoint/2010/main" val="3882694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t>Heuristic Miner</a:t>
            </a:r>
            <a:endParaRPr lang="en-IN" sz="3200" b="1"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8645" t="15760" r="28423" b="5215"/>
          <a:stretch/>
        </p:blipFill>
        <p:spPr>
          <a:xfrm>
            <a:off x="838200" y="1519707"/>
            <a:ext cx="9980054" cy="5035639"/>
          </a:xfrm>
        </p:spPr>
      </p:pic>
    </p:spTree>
    <p:extLst>
      <p:ext uri="{BB962C8B-B14F-4D97-AF65-F5344CB8AC3E}">
        <p14:creationId xmlns:p14="http://schemas.microsoft.com/office/powerpoint/2010/main" val="4190519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Conclusion</a:t>
            </a:r>
            <a:endParaRPr lang="en-IN" b="1" dirty="0"/>
          </a:p>
        </p:txBody>
      </p:sp>
      <p:sp>
        <p:nvSpPr>
          <p:cNvPr id="3" name="Content Placeholder 2"/>
          <p:cNvSpPr>
            <a:spLocks noGrp="1"/>
          </p:cNvSpPr>
          <p:nvPr>
            <p:ph idx="1"/>
          </p:nvPr>
        </p:nvSpPr>
        <p:spPr>
          <a:xfrm>
            <a:off x="838200" y="1825625"/>
            <a:ext cx="10515600" cy="608482"/>
          </a:xfrm>
        </p:spPr>
        <p:txBody>
          <a:bodyPr/>
          <a:lstStyle/>
          <a:p>
            <a:r>
              <a:rPr lang="en-IN" dirty="0" smtClean="0"/>
              <a:t>So </a:t>
            </a:r>
            <a:r>
              <a:rPr lang="en-IN" dirty="0" smtClean="0"/>
              <a:t>if we </a:t>
            </a:r>
            <a:r>
              <a:rPr lang="en-IN" dirty="0" smtClean="0"/>
              <a:t>can </a:t>
            </a:r>
            <a:r>
              <a:rPr lang="en-IN" dirty="0" smtClean="0"/>
              <a:t>address</a:t>
            </a:r>
            <a:r>
              <a:rPr lang="en-IN" dirty="0" smtClean="0"/>
              <a:t> the </a:t>
            </a:r>
            <a:r>
              <a:rPr lang="en-IN" dirty="0" smtClean="0"/>
              <a:t>mentioned issues in the log like:  	</a:t>
            </a:r>
            <a:endParaRPr lang="en-IN" dirty="0"/>
          </a:p>
        </p:txBody>
      </p:sp>
      <p:sp>
        <p:nvSpPr>
          <p:cNvPr id="4" name="TextBox 3"/>
          <p:cNvSpPr txBox="1"/>
          <p:nvPr/>
        </p:nvSpPr>
        <p:spPr>
          <a:xfrm>
            <a:off x="838200" y="2434107"/>
            <a:ext cx="9994005" cy="2677656"/>
          </a:xfrm>
          <a:prstGeom prst="rect">
            <a:avLst/>
          </a:prstGeom>
          <a:noFill/>
        </p:spPr>
        <p:txBody>
          <a:bodyPr wrap="square" rtlCol="0">
            <a:spAutoFit/>
          </a:bodyPr>
          <a:lstStyle/>
          <a:p>
            <a:pPr marL="742950" lvl="1" indent="-285750">
              <a:buFont typeface="Wingdings" panose="05000000000000000000" pitchFamily="2" charset="2"/>
              <a:buChar char="Ø"/>
            </a:pPr>
            <a:r>
              <a:rPr lang="en-IN" sz="2000" dirty="0"/>
              <a:t>organisational </a:t>
            </a:r>
            <a:r>
              <a:rPr lang="en-IN" sz="2000" dirty="0" smtClean="0"/>
              <a:t>structure</a:t>
            </a:r>
          </a:p>
          <a:p>
            <a:pPr marL="742950" lvl="1" indent="-285750">
              <a:buFont typeface="Wingdings" panose="05000000000000000000" pitchFamily="2" charset="2"/>
              <a:buChar char="Ø"/>
            </a:pPr>
            <a:r>
              <a:rPr lang="en-IN" sz="2000" dirty="0" smtClean="0"/>
              <a:t>division </a:t>
            </a:r>
            <a:r>
              <a:rPr lang="en-IN" sz="2000" dirty="0"/>
              <a:t>of work to </a:t>
            </a:r>
            <a:r>
              <a:rPr lang="en-IN" sz="2000" dirty="0" smtClean="0"/>
              <a:t>organizations </a:t>
            </a:r>
          </a:p>
          <a:p>
            <a:pPr marL="742950" lvl="1" indent="-285750">
              <a:buFont typeface="Wingdings" panose="05000000000000000000" pitchFamily="2" charset="2"/>
              <a:buChar char="Ø"/>
            </a:pPr>
            <a:r>
              <a:rPr lang="en-IN" sz="2000" dirty="0" smtClean="0"/>
              <a:t>high </a:t>
            </a:r>
            <a:r>
              <a:rPr lang="en-IN" sz="2000" dirty="0"/>
              <a:t>waiting </a:t>
            </a:r>
            <a:r>
              <a:rPr lang="en-IN" sz="2000" dirty="0" smtClean="0"/>
              <a:t>time</a:t>
            </a:r>
          </a:p>
          <a:p>
            <a:pPr marL="742950" lvl="1" indent="-285750">
              <a:buFont typeface="Wingdings" panose="05000000000000000000" pitchFamily="2" charset="2"/>
              <a:buChar char="Ø"/>
            </a:pPr>
            <a:r>
              <a:rPr lang="en-IN" sz="2000" dirty="0" smtClean="0"/>
              <a:t>proper </a:t>
            </a:r>
            <a:r>
              <a:rPr lang="en-IN" sz="2000" dirty="0"/>
              <a:t>distribution of work to different </a:t>
            </a:r>
            <a:r>
              <a:rPr lang="en-IN" sz="2000" dirty="0" smtClean="0"/>
              <a:t>roles</a:t>
            </a:r>
          </a:p>
          <a:p>
            <a:pPr marL="742950" lvl="1" indent="-285750">
              <a:buFont typeface="Wingdings" panose="05000000000000000000" pitchFamily="2" charset="2"/>
              <a:buChar char="Ø"/>
            </a:pPr>
            <a:r>
              <a:rPr lang="en-IN" sz="2000" dirty="0" smtClean="0"/>
              <a:t>Having too many variants of processin</a:t>
            </a:r>
            <a:r>
              <a:rPr lang="en-IN" sz="2000" dirty="0"/>
              <a:t>g</a:t>
            </a:r>
            <a:r>
              <a:rPr lang="en-IN" sz="2000" dirty="0" smtClean="0"/>
              <a:t> </a:t>
            </a:r>
            <a:r>
              <a:rPr lang="en-IN" sz="2000" dirty="0"/>
              <a:t>the </a:t>
            </a:r>
            <a:r>
              <a:rPr lang="en-IN" sz="2000" dirty="0" smtClean="0"/>
              <a:t>issues etc.,</a:t>
            </a:r>
          </a:p>
          <a:p>
            <a:endParaRPr lang="en-IN" sz="2000" dirty="0" smtClean="0"/>
          </a:p>
          <a:p>
            <a:r>
              <a:rPr lang="en-IN" sz="2800" dirty="0" smtClean="0"/>
              <a:t>Then the organization can meet its goal easily. </a:t>
            </a:r>
            <a:endParaRPr lang="en-IN" sz="2800" dirty="0"/>
          </a:p>
          <a:p>
            <a:pPr marL="285750" indent="-285750">
              <a:buFont typeface="Wingdings" panose="05000000000000000000" pitchFamily="2" charset="2"/>
              <a:buChar char="Ø"/>
            </a:pPr>
            <a:endParaRPr lang="en-IN" sz="2000" dirty="0"/>
          </a:p>
        </p:txBody>
      </p:sp>
    </p:spTree>
    <p:extLst>
      <p:ext uri="{BB962C8B-B14F-4D97-AF65-F5344CB8AC3E}">
        <p14:creationId xmlns:p14="http://schemas.microsoft.com/office/powerpoint/2010/main" val="2670708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9372" y="2440481"/>
            <a:ext cx="10515600" cy="1453603"/>
          </a:xfrm>
        </p:spPr>
        <p:txBody>
          <a:bodyPr>
            <a:normAutofit/>
          </a:bodyPr>
          <a:lstStyle/>
          <a:p>
            <a:pPr marL="0" indent="0" algn="ctr">
              <a:buNone/>
            </a:pPr>
            <a:r>
              <a:rPr lang="en-IN" sz="9600" dirty="0" smtClean="0"/>
              <a:t>Thank you!!</a:t>
            </a:r>
            <a:endParaRPr lang="en-IN" sz="9600" dirty="0"/>
          </a:p>
        </p:txBody>
      </p:sp>
    </p:spTree>
    <p:extLst>
      <p:ext uri="{BB962C8B-B14F-4D97-AF65-F5344CB8AC3E}">
        <p14:creationId xmlns:p14="http://schemas.microsoft.com/office/powerpoint/2010/main" val="31196757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95697"/>
            <a:ext cx="10515600" cy="5577873"/>
          </a:xfrm>
        </p:spPr>
        <p:txBody>
          <a:bodyPr/>
          <a:lstStyle/>
          <a:p>
            <a:pPr marL="0" indent="0">
              <a:buNone/>
            </a:pPr>
            <a:r>
              <a:rPr lang="en-IN" dirty="0" smtClean="0"/>
              <a:t>XES </a:t>
            </a:r>
            <a:r>
              <a:rPr lang="en-IN" dirty="0"/>
              <a:t>log file to pandas </a:t>
            </a:r>
            <a:r>
              <a:rPr lang="en-IN" dirty="0" err="1"/>
              <a:t>dataframe</a:t>
            </a:r>
            <a:endParaRPr lang="en-IN" dirty="0"/>
          </a:p>
          <a:p>
            <a:endParaRPr lang="en-IN" dirty="0"/>
          </a:p>
          <a:p>
            <a:endParaRPr lang="en-IN" dirty="0"/>
          </a:p>
          <a:p>
            <a:endParaRPr lang="en-IN" dirty="0" smtClean="0"/>
          </a:p>
          <a:p>
            <a:pPr marL="0" indent="0">
              <a:buNone/>
            </a:pPr>
            <a:r>
              <a:rPr lang="en-IN" dirty="0" smtClean="0"/>
              <a:t>Visualizing the missing </a:t>
            </a:r>
            <a:r>
              <a:rPr lang="en-IN" dirty="0"/>
              <a:t>data in the </a:t>
            </a:r>
            <a:r>
              <a:rPr lang="en-IN" dirty="0" err="1" smtClean="0"/>
              <a:t>dataframe</a:t>
            </a:r>
            <a:endParaRPr lang="en-IN" dirty="0"/>
          </a:p>
          <a:p>
            <a:endParaRPr lang="en-IN" dirty="0"/>
          </a:p>
        </p:txBody>
      </p:sp>
      <p:pic>
        <p:nvPicPr>
          <p:cNvPr id="4" name="Picture 3" descr="Text&#10;&#10;Description automatically generated">
            <a:extLst>
              <a:ext uri="{FF2B5EF4-FFF2-40B4-BE49-F238E27FC236}">
                <a16:creationId xmlns:a16="http://schemas.microsoft.com/office/drawing/2014/main" xmlns="" id="{B8381132-E302-4E1D-A871-26DF84DFA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873294"/>
            <a:ext cx="8268854" cy="1286054"/>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xmlns="" id="{1B4D1804-4ECB-4315-BA7E-F369978F7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582" y="2914542"/>
            <a:ext cx="4453361" cy="3310759"/>
          </a:xfrm>
          <a:prstGeom prst="rect">
            <a:avLst/>
          </a:prstGeom>
        </p:spPr>
      </p:pic>
      <p:pic>
        <p:nvPicPr>
          <p:cNvPr id="6" name="Picture 5" descr="Chart&#10;&#10;Description automatically generated">
            <a:extLst>
              <a:ext uri="{FF2B5EF4-FFF2-40B4-BE49-F238E27FC236}">
                <a16:creationId xmlns:a16="http://schemas.microsoft.com/office/drawing/2014/main" xmlns="" id="{5C71B5E4-2506-4688-B6A8-0A40EC2223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4234" y="2936507"/>
            <a:ext cx="4677275" cy="3414660"/>
          </a:xfrm>
          <a:prstGeom prst="rect">
            <a:avLst/>
          </a:prstGeom>
        </p:spPr>
      </p:pic>
    </p:spTree>
    <p:extLst>
      <p:ext uri="{BB962C8B-B14F-4D97-AF65-F5344CB8AC3E}">
        <p14:creationId xmlns:p14="http://schemas.microsoft.com/office/powerpoint/2010/main" val="34628095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regression for missing data</a:t>
            </a:r>
            <a:br>
              <a:rPr lang="en-IN" dirty="0"/>
            </a:br>
            <a:endParaRPr lang="en-IN" dirty="0"/>
          </a:p>
        </p:txBody>
      </p:sp>
      <p:sp>
        <p:nvSpPr>
          <p:cNvPr id="3" name="Content Placeholder 2"/>
          <p:cNvSpPr>
            <a:spLocks noGrp="1"/>
          </p:cNvSpPr>
          <p:nvPr>
            <p:ph idx="1"/>
          </p:nvPr>
        </p:nvSpPr>
        <p:spPr>
          <a:xfrm>
            <a:off x="838200" y="1513490"/>
            <a:ext cx="10515600" cy="4663473"/>
          </a:xfrm>
        </p:spPr>
        <p:txBody>
          <a:bodyPr/>
          <a:lstStyle/>
          <a:p>
            <a:pPr marL="0" indent="0">
              <a:buNone/>
            </a:pPr>
            <a:r>
              <a:rPr lang="en-IN" dirty="0" smtClean="0"/>
              <a:t>Training set</a:t>
            </a:r>
          </a:p>
          <a:p>
            <a:endParaRPr lang="en-IN" dirty="0"/>
          </a:p>
          <a:p>
            <a:endParaRPr lang="en-IN" dirty="0" smtClean="0"/>
          </a:p>
          <a:p>
            <a:endParaRPr lang="en-IN" dirty="0" smtClean="0"/>
          </a:p>
          <a:p>
            <a:pPr marL="0" indent="0">
              <a:buNone/>
            </a:pPr>
            <a:r>
              <a:rPr lang="en-IN" dirty="0" smtClean="0"/>
              <a:t>Test set</a:t>
            </a:r>
          </a:p>
          <a:p>
            <a:pPr marL="0" indent="0">
              <a:buNone/>
            </a:pPr>
            <a:endParaRPr lang="en-IN" dirty="0" smtClean="0"/>
          </a:p>
          <a:p>
            <a:endParaRPr lang="en-IN" dirty="0"/>
          </a:p>
        </p:txBody>
      </p:sp>
      <p:pic>
        <p:nvPicPr>
          <p:cNvPr id="4" name="Picture 3" descr="Text&#10;&#10;Description automatically generated with medium confidence">
            <a:extLst>
              <a:ext uri="{FF2B5EF4-FFF2-40B4-BE49-F238E27FC236}">
                <a16:creationId xmlns:a16="http://schemas.microsoft.com/office/drawing/2014/main" xmlns="" id="{577573B2-642C-48FC-B4E7-FF203A9B7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48447"/>
            <a:ext cx="7649643" cy="981212"/>
          </a:xfrm>
          <a:prstGeom prst="rect">
            <a:avLst/>
          </a:prstGeom>
        </p:spPr>
      </p:pic>
      <p:pic>
        <p:nvPicPr>
          <p:cNvPr id="5" name="Picture 4">
            <a:extLst>
              <a:ext uri="{FF2B5EF4-FFF2-40B4-BE49-F238E27FC236}">
                <a16:creationId xmlns:a16="http://schemas.microsoft.com/office/drawing/2014/main" xmlns="" id="{98E1A738-E73E-41C1-823A-D56FA93ED0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855" y="4394019"/>
            <a:ext cx="3858163" cy="718583"/>
          </a:xfrm>
          <a:prstGeom prst="rect">
            <a:avLst/>
          </a:prstGeom>
        </p:spPr>
      </p:pic>
    </p:spTree>
    <p:extLst>
      <p:ext uri="{BB962C8B-B14F-4D97-AF65-F5344CB8AC3E}">
        <p14:creationId xmlns:p14="http://schemas.microsoft.com/office/powerpoint/2010/main" val="27262036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Encoding on the categorical data</a:t>
            </a:r>
            <a:br>
              <a:rPr lang="en-IN" dirty="0"/>
            </a:br>
            <a:endParaRPr lang="en-IN" dirty="0"/>
          </a:p>
        </p:txBody>
      </p:sp>
      <p:pic>
        <p:nvPicPr>
          <p:cNvPr id="4" name="Content Placeholder 3" descr="Text&#10;&#10;Description automatically generated with low confidence">
            <a:extLst>
              <a:ext uri="{FF2B5EF4-FFF2-40B4-BE49-F238E27FC236}">
                <a16:creationId xmlns:a16="http://schemas.microsoft.com/office/drawing/2014/main" xmlns="" id="{AE9AF871-B7C1-4F5C-8BAE-4685B2FE9D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261241"/>
            <a:ext cx="10181896" cy="5297214"/>
          </a:xfrm>
          <a:prstGeom prst="rect">
            <a:avLst/>
          </a:prstGeom>
        </p:spPr>
      </p:pic>
    </p:spTree>
    <p:extLst>
      <p:ext uri="{BB962C8B-B14F-4D97-AF65-F5344CB8AC3E}">
        <p14:creationId xmlns:p14="http://schemas.microsoft.com/office/powerpoint/2010/main" val="42103786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22696"/>
          </a:xfrm>
        </p:spPr>
        <p:txBody>
          <a:bodyPr/>
          <a:lstStyle/>
          <a:p>
            <a:r>
              <a:rPr lang="en-IN" dirty="0" smtClean="0"/>
              <a:t>Regression</a:t>
            </a:r>
            <a:endParaRPr lang="en-IN" dirty="0"/>
          </a:p>
        </p:txBody>
      </p:sp>
      <p:pic>
        <p:nvPicPr>
          <p:cNvPr id="4" name="Content Placeholder 3" descr="Text&#10;&#10;Description automatically generated">
            <a:extLst>
              <a:ext uri="{FF2B5EF4-FFF2-40B4-BE49-F238E27FC236}">
                <a16:creationId xmlns:a16="http://schemas.microsoft.com/office/drawing/2014/main" xmlns="" id="{E317F194-AD6F-45AF-BC43-F788832E0B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087822"/>
            <a:ext cx="7802064" cy="4334480"/>
          </a:xfrm>
          <a:prstGeom prst="rect">
            <a:avLst/>
          </a:prstGeom>
        </p:spPr>
      </p:pic>
      <p:sp>
        <p:nvSpPr>
          <p:cNvPr id="5" name="TextBox 4"/>
          <p:cNvSpPr txBox="1"/>
          <p:nvPr/>
        </p:nvSpPr>
        <p:spPr>
          <a:xfrm>
            <a:off x="1103586" y="5683333"/>
            <a:ext cx="9285890" cy="461665"/>
          </a:xfrm>
          <a:prstGeom prst="rect">
            <a:avLst/>
          </a:prstGeom>
          <a:noFill/>
        </p:spPr>
        <p:txBody>
          <a:bodyPr wrap="square" rtlCol="0">
            <a:spAutoFit/>
          </a:bodyPr>
          <a:lstStyle/>
          <a:p>
            <a:r>
              <a:rPr lang="en-IN" sz="2400"/>
              <a:t>Implementing this process on both training and test. </a:t>
            </a:r>
            <a:endParaRPr lang="en-IN" sz="2400" dirty="0"/>
          </a:p>
        </p:txBody>
      </p:sp>
    </p:spTree>
    <p:extLst>
      <p:ext uri="{BB962C8B-B14F-4D97-AF65-F5344CB8AC3E}">
        <p14:creationId xmlns:p14="http://schemas.microsoft.com/office/powerpoint/2010/main" val="12799032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94138"/>
            <a:ext cx="10515600" cy="5782825"/>
          </a:xfrm>
        </p:spPr>
        <p:txBody>
          <a:bodyPr/>
          <a:lstStyle/>
          <a:p>
            <a:pPr marL="0" indent="0">
              <a:buNone/>
            </a:pPr>
            <a:r>
              <a:rPr lang="en-IN" dirty="0"/>
              <a:t>Re-assigning values based on </a:t>
            </a:r>
            <a:r>
              <a:rPr lang="en-IN" dirty="0" smtClean="0"/>
              <a:t>predictions</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IN" dirty="0" smtClean="0"/>
              <a:t>Replacing </a:t>
            </a:r>
            <a:r>
              <a:rPr lang="en-IN" dirty="0"/>
              <a:t>the missing values in test set.</a:t>
            </a:r>
          </a:p>
          <a:p>
            <a:pPr marL="0" indent="0">
              <a:buNone/>
            </a:pPr>
            <a:endParaRPr lang="en-IN" dirty="0"/>
          </a:p>
          <a:p>
            <a:pPr marL="0" indent="0">
              <a:buNone/>
            </a:pPr>
            <a:endParaRPr lang="en-IN" dirty="0"/>
          </a:p>
        </p:txBody>
      </p:sp>
      <p:pic>
        <p:nvPicPr>
          <p:cNvPr id="4" name="Picture 3" descr="Table&#10;&#10;Description automatically generated">
            <a:extLst>
              <a:ext uri="{FF2B5EF4-FFF2-40B4-BE49-F238E27FC236}">
                <a16:creationId xmlns:a16="http://schemas.microsoft.com/office/drawing/2014/main" xmlns="" id="{7D449F8D-DDE9-4287-AF62-C84DE7BAD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374" y="880001"/>
            <a:ext cx="5296639" cy="3057952"/>
          </a:xfrm>
          <a:prstGeom prst="rect">
            <a:avLst/>
          </a:prstGeom>
        </p:spPr>
      </p:pic>
      <p:pic>
        <p:nvPicPr>
          <p:cNvPr id="5" name="Picture 4">
            <a:extLst>
              <a:ext uri="{FF2B5EF4-FFF2-40B4-BE49-F238E27FC236}">
                <a16:creationId xmlns:a16="http://schemas.microsoft.com/office/drawing/2014/main" xmlns="" id="{0F9B5799-5B8A-4AF1-B72A-E9349131B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706806"/>
            <a:ext cx="10938641" cy="1693994"/>
          </a:xfrm>
          <a:prstGeom prst="rect">
            <a:avLst/>
          </a:prstGeom>
        </p:spPr>
      </p:pic>
    </p:spTree>
    <p:extLst>
      <p:ext uri="{BB962C8B-B14F-4D97-AF65-F5344CB8AC3E}">
        <p14:creationId xmlns:p14="http://schemas.microsoft.com/office/powerpoint/2010/main" val="5557080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Missing data replaced</a:t>
            </a:r>
            <a:br>
              <a:rPr lang="en-IN" dirty="0"/>
            </a:br>
            <a:endParaRPr lang="en-IN" dirty="0"/>
          </a:p>
        </p:txBody>
      </p:sp>
      <p:pic>
        <p:nvPicPr>
          <p:cNvPr id="4" name="Content Placeholder 3" descr="Graphical user interface, text, application&#10;&#10;Description automatically generated">
            <a:extLst>
              <a:ext uri="{FF2B5EF4-FFF2-40B4-BE49-F238E27FC236}">
                <a16:creationId xmlns:a16="http://schemas.microsoft.com/office/drawing/2014/main" xmlns="" id="{1CBE8FCC-3FCE-405B-8EA9-AB01AB29D1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4759" y="1324303"/>
            <a:ext cx="10011103" cy="4852660"/>
          </a:xfrm>
          <a:prstGeom prst="rect">
            <a:avLst/>
          </a:prstGeom>
        </p:spPr>
      </p:pic>
    </p:spTree>
    <p:extLst>
      <p:ext uri="{BB962C8B-B14F-4D97-AF65-F5344CB8AC3E}">
        <p14:creationId xmlns:p14="http://schemas.microsoft.com/office/powerpoint/2010/main" val="27310646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601</TotalTime>
  <Words>953</Words>
  <Application>Microsoft Office PowerPoint</Application>
  <PresentationFormat>Widescreen</PresentationFormat>
  <Paragraphs>105</Paragraphs>
  <Slides>38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Wingdings</vt:lpstr>
      <vt:lpstr>Office Theme</vt:lpstr>
      <vt:lpstr>Business Process Intelligence Challenge (BPIC) 2013 Open Problems</vt:lpstr>
      <vt:lpstr>PowerPoint Presentation</vt:lpstr>
      <vt:lpstr>Data Pre-processing</vt:lpstr>
      <vt:lpstr>PowerPoint Presentation</vt:lpstr>
      <vt:lpstr>Linear regression for missing data </vt:lpstr>
      <vt:lpstr>Encoding on the categorical data </vt:lpstr>
      <vt:lpstr>Regression</vt:lpstr>
      <vt:lpstr>PowerPoint Presentation</vt:lpstr>
      <vt:lpstr>Missing data replaced </vt:lpstr>
      <vt:lpstr> </vt:lpstr>
      <vt:lpstr>Process Map</vt:lpstr>
      <vt:lpstr>PowerPoint Presentation</vt:lpstr>
      <vt:lpstr>What are the roles of the people involved in various stages of the process?</vt:lpstr>
      <vt:lpstr>Major part of the work in the activity “in progress” is done by E_10 , A2_1, E_8 and C_6. E_8 and E_2 are working majorly on “completed-closed” activity.</vt:lpstr>
      <vt:lpstr>What are the possible points for improvement on the organizational structure?</vt:lpstr>
      <vt:lpstr>PowerPoint Presentation</vt:lpstr>
      <vt:lpstr>PowerPoint Presentation</vt:lpstr>
      <vt:lpstr>PowerPoint Presentation</vt:lpstr>
      <vt:lpstr>Some of the procedures will be outsourced in the year after the log ends, i.e. they will be removed from the process and the applicant needs to have these activities performed by an external party before submitting the application. What will be the effect of this on the organizational structures?</vt:lpstr>
      <vt:lpstr>When looking at the throughput times, what comes to your attention? </vt:lpstr>
      <vt:lpstr>PowerPoint Presentation</vt:lpstr>
      <vt:lpstr>PowerPoint Presentation</vt:lpstr>
      <vt:lpstr>PowerPoint Presentation</vt:lpstr>
      <vt:lpstr>Other interesting statistics</vt:lpstr>
      <vt:lpstr>PowerPoint Presentation</vt:lpstr>
      <vt:lpstr>PowerPoint Presentation</vt:lpstr>
      <vt:lpstr>Performance Map – Mean duration</vt:lpstr>
      <vt:lpstr>Analysing the pre-processed data using PROM </vt:lpstr>
      <vt:lpstr>Converting CSV to XES to process the data</vt:lpstr>
      <vt:lpstr>Overview of cases and events.</vt:lpstr>
      <vt:lpstr>Summary about individual activity</vt:lpstr>
      <vt:lpstr>Start and End events</vt:lpstr>
      <vt:lpstr>Applying Alpha miner algorithm</vt:lpstr>
      <vt:lpstr>Using Alpha+, Alpha algorithms</vt:lpstr>
      <vt:lpstr>Petrinet using Alpha+ Miner</vt:lpstr>
      <vt:lpstr>Heuristic Miner</vt:lpstr>
      <vt:lpstr>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46</cp:revision>
  <dcterms:created xsi:type="dcterms:W3CDTF">2021-12-11T21:14:25Z</dcterms:created>
  <dcterms:modified xsi:type="dcterms:W3CDTF">2021-12-17T08:45:18Z</dcterms:modified>
</cp:coreProperties>
</file>